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25203150" cy="3960495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7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7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7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7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7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FF00"/>
    <a:srgbClr val="EAEAEA"/>
    <a:srgbClr val="DDDDD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002" y="2238"/>
      </p:cViewPr>
      <p:guideLst>
        <p:guide orient="horz" pos="12474"/>
        <p:guide pos="7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Lettere%20e%20fax\2012\Settembre\FMSI\Poster\Caviglia\Pazienti%20Cavigli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Lettere%20e%20fax\2012\Settembre\FMSI\Poster\Caviglia\Pazienti%20Cavigli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Lettere%20e%20fax\2012\Settembre\FMSI\Poster\Caviglia\Pazienti%20Cavigli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Lettere%20e%20fax\2012\Settembre\FMSI\Poster\Caviglia\Pazienti%20Cavigli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986766787075581E-2"/>
          <c:y val="1.7384620952459396E-2"/>
          <c:w val="0.59627515310586177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ATHLETES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2"/>
              </a:solidFill>
            </a:ln>
          </c:spPr>
          <c:invertIfNegative val="0"/>
          <c:cat>
            <c:strRef>
              <c:f>Foglio1!$B$1:$D$1</c:f>
              <c:strCache>
                <c:ptCount val="3"/>
                <c:pt idx="0">
                  <c:v>M</c:v>
                </c:pt>
                <c:pt idx="1">
                  <c:v>M</c:v>
                </c:pt>
                <c:pt idx="2">
                  <c:v>F</c:v>
                </c:pt>
              </c:strCache>
            </c:strRef>
          </c:cat>
          <c:val>
            <c:numRef>
              <c:f>Foglio1!$B$2:$D$2</c:f>
              <c:numCache>
                <c:formatCode>General</c:formatCode>
                <c:ptCount val="3"/>
                <c:pt idx="0">
                  <c:v>16</c:v>
                </c:pt>
                <c:pt idx="1">
                  <c:v>13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Competitives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Foglio1!$B$1:$D$1</c:f>
              <c:strCache>
                <c:ptCount val="3"/>
                <c:pt idx="0">
                  <c:v>M</c:v>
                </c:pt>
                <c:pt idx="1">
                  <c:v>M</c:v>
                </c:pt>
                <c:pt idx="2">
                  <c:v>F</c:v>
                </c:pt>
              </c:strCache>
            </c:strRef>
          </c:cat>
          <c:val>
            <c:numRef>
              <c:f>Foglio1!$B$3:$D$3</c:f>
              <c:numCache>
                <c:formatCode>General</c:formatCode>
                <c:ptCount val="3"/>
                <c:pt idx="0">
                  <c:v>13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Non Competitives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Foglio1!$B$1:$D$1</c:f>
              <c:strCache>
                <c:ptCount val="3"/>
                <c:pt idx="0">
                  <c:v>M</c:v>
                </c:pt>
                <c:pt idx="1">
                  <c:v>M</c:v>
                </c:pt>
                <c:pt idx="2">
                  <c:v>F</c:v>
                </c:pt>
              </c:strCache>
            </c:strRef>
          </c:cat>
          <c:val>
            <c:numRef>
              <c:f>Foglio1!$B$4:$D$4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182080"/>
        <c:axId val="311183616"/>
      </c:barChart>
      <c:catAx>
        <c:axId val="311182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311183616"/>
        <c:crosses val="autoZero"/>
        <c:auto val="1"/>
        <c:lblAlgn val="ctr"/>
        <c:lblOffset val="100"/>
        <c:noMultiLvlLbl val="0"/>
      </c:catAx>
      <c:valAx>
        <c:axId val="31118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31118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92057995632883"/>
          <c:y val="0.2360864378023585"/>
          <c:w val="0.26894977437972661"/>
          <c:h val="0.1992873045042839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971565659371182E-2"/>
          <c:y val="1.9569006221530936E-2"/>
          <c:w val="0.82762970253718282"/>
          <c:h val="0.7860564304461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Foglio1!$H$1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strRef>
              <c:f>Foglio1!$G$2:$G$7</c:f>
              <c:strCache>
                <c:ptCount val="6"/>
                <c:pt idx="0">
                  <c:v>Basketball</c:v>
                </c:pt>
                <c:pt idx="1">
                  <c:v>Football</c:v>
                </c:pt>
                <c:pt idx="2">
                  <c:v>Karate</c:v>
                </c:pt>
                <c:pt idx="3">
                  <c:v>Triathlon</c:v>
                </c:pt>
                <c:pt idx="4">
                  <c:v>Track and Field</c:v>
                </c:pt>
                <c:pt idx="5">
                  <c:v>Trekking</c:v>
                </c:pt>
              </c:strCache>
            </c:strRef>
          </c:cat>
          <c:val>
            <c:numRef>
              <c:f>Foglio1!$H$2:$H$7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Foglio1!$I$1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99CC"/>
            </a:solidFill>
          </c:spPr>
          <c:invertIfNegative val="0"/>
          <c:cat>
            <c:strRef>
              <c:f>Foglio1!$G$2:$G$7</c:f>
              <c:strCache>
                <c:ptCount val="6"/>
                <c:pt idx="0">
                  <c:v>Basketball</c:v>
                </c:pt>
                <c:pt idx="1">
                  <c:v>Football</c:v>
                </c:pt>
                <c:pt idx="2">
                  <c:v>Karate</c:v>
                </c:pt>
                <c:pt idx="3">
                  <c:v>Triathlon</c:v>
                </c:pt>
                <c:pt idx="4">
                  <c:v>Track and Field</c:v>
                </c:pt>
                <c:pt idx="5">
                  <c:v>Trekking</c:v>
                </c:pt>
              </c:strCache>
            </c:strRef>
          </c:cat>
          <c:val>
            <c:numRef>
              <c:f>Foglio1!$I$2:$I$7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536256"/>
        <c:axId val="323420544"/>
      </c:barChart>
      <c:catAx>
        <c:axId val="311536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323420544"/>
        <c:crosses val="autoZero"/>
        <c:auto val="1"/>
        <c:lblAlgn val="ctr"/>
        <c:lblOffset val="100"/>
        <c:noMultiLvlLbl val="0"/>
      </c:catAx>
      <c:valAx>
        <c:axId val="323420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311536256"/>
        <c:crosses val="autoZero"/>
        <c:crossBetween val="between"/>
        <c:majorUnit val="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 VAS DECREASE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Foglio1!$B$27</c:f>
              <c:strCache>
                <c:ptCount val="1"/>
                <c:pt idx="0">
                  <c:v>fkt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cat>
            <c:strRef>
              <c:f>Foglio1!$A$28:$A$29</c:f>
              <c:strCache>
                <c:ptCount val="2"/>
                <c:pt idx="0">
                  <c:v>AGONISTIC ATHLETES</c:v>
                </c:pt>
                <c:pt idx="1">
                  <c:v>NON AGONISTIC ATHLETES</c:v>
                </c:pt>
              </c:strCache>
            </c:strRef>
          </c:cat>
          <c:val>
            <c:numRef>
              <c:f>Foglio1!$B$28:$B$29</c:f>
              <c:numCache>
                <c:formatCode>0%</c:formatCode>
                <c:ptCount val="2"/>
                <c:pt idx="0" formatCode="0.00%">
                  <c:v>0.76400000000000001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461888"/>
        <c:axId val="323463424"/>
      </c:barChart>
      <c:catAx>
        <c:axId val="323461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323463424"/>
        <c:crosses val="autoZero"/>
        <c:auto val="1"/>
        <c:lblAlgn val="ctr"/>
        <c:lblOffset val="100"/>
        <c:noMultiLvlLbl val="0"/>
      </c:catAx>
      <c:valAx>
        <c:axId val="323463424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323461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FADI</a:t>
            </a:r>
            <a:r>
              <a:rPr lang="it-IT" baseline="0"/>
              <a:t>  SPORT</a:t>
            </a:r>
            <a:endParaRPr lang="it-IT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Foglio1!$B$49</c:f>
              <c:strCache>
                <c:ptCount val="1"/>
                <c:pt idx="0">
                  <c:v>fkt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2060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dPt>
          <c:cat>
            <c:strRef>
              <c:f>Foglio1!$A$50:$A$51</c:f>
              <c:strCache>
                <c:ptCount val="2"/>
                <c:pt idx="0">
                  <c:v>AGONISTIC ATHLETES</c:v>
                </c:pt>
                <c:pt idx="1">
                  <c:v>NON AGONISTIC ATHLETES</c:v>
                </c:pt>
              </c:strCache>
            </c:strRef>
          </c:cat>
          <c:val>
            <c:numRef>
              <c:f>Foglio1!$B$50:$B$51</c:f>
              <c:numCache>
                <c:formatCode>0%</c:formatCode>
                <c:ptCount val="2"/>
                <c:pt idx="0">
                  <c:v>0.6</c:v>
                </c:pt>
                <c:pt idx="1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488384"/>
        <c:axId val="323494272"/>
      </c:barChart>
      <c:catAx>
        <c:axId val="323488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323494272"/>
        <c:crosses val="autoZero"/>
        <c:auto val="1"/>
        <c:lblAlgn val="ctr"/>
        <c:lblOffset val="100"/>
        <c:noMultiLvlLbl val="0"/>
      </c:catAx>
      <c:valAx>
        <c:axId val="32349427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323488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90713" y="12303125"/>
            <a:ext cx="21421725" cy="848995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79838" y="22442488"/>
            <a:ext cx="17643475" cy="10121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381AC-2061-7349-A9D4-016C7AA343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26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39FC8-E6C3-D043-B4AE-24F0C41DBE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96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8272125" y="1585913"/>
            <a:ext cx="5670550" cy="3379311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60475" y="1585913"/>
            <a:ext cx="16859250" cy="3379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E78F7-37F6-7E43-836F-1BA724F396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647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260475" y="1585913"/>
            <a:ext cx="22682200" cy="33793112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B6BE-9765-FC44-8CDA-25FD3178E5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17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11D75-8295-9744-9DAD-5BE1C352E2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94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25" y="25449213"/>
            <a:ext cx="21423313" cy="7866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90725" y="16786225"/>
            <a:ext cx="21423313" cy="86629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CE3D4-F440-964B-9F93-8B9101B0FD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60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60475" y="9240838"/>
            <a:ext cx="11264900" cy="26138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677775" y="9240838"/>
            <a:ext cx="11264900" cy="26138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698B2-3174-1548-967B-CF0F4F800D4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52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0475" y="8864600"/>
            <a:ext cx="1113472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60475" y="12560300"/>
            <a:ext cx="1113472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2803188" y="8864600"/>
            <a:ext cx="11139487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2803188" y="12560300"/>
            <a:ext cx="11139487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5ED-A067-6B45-AA5D-0C1AD4BD77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59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0B28-76DB-D943-8A41-531ACA1ABA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70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047F-DB99-7D4F-9EE1-E28CD9CBF3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47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0475" y="1576388"/>
            <a:ext cx="8291513" cy="6711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53613" y="1576388"/>
            <a:ext cx="14089062" cy="33802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60475" y="8288338"/>
            <a:ext cx="8291513" cy="270906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3F24-D1B4-364A-BE5D-8A54BBA97B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68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40300" y="27724100"/>
            <a:ext cx="15120938" cy="32718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940300" y="3538538"/>
            <a:ext cx="15120938" cy="23763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40300" y="30995938"/>
            <a:ext cx="15120938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B0BF8-A71D-8E4F-8445-6E85EFF734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1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0475" y="1585913"/>
            <a:ext cx="22682200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0288" tIns="185144" rIns="370288" bIns="185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475" y="9240838"/>
            <a:ext cx="22682200" cy="261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0288" tIns="185144" rIns="370288" bIns="185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60475" y="36066413"/>
            <a:ext cx="58801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0288" tIns="185144" rIns="370288" bIns="185144" numCol="1" anchor="t" anchorCtr="0" compatLnSpc="1">
            <a:prstTxWarp prst="textNoShape">
              <a:avLst/>
            </a:prstTxWarp>
          </a:bodyPr>
          <a:lstStyle>
            <a:lvl1pPr defTabSz="3703638">
              <a:defRPr sz="57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10600" y="36066413"/>
            <a:ext cx="798195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0288" tIns="185144" rIns="370288" bIns="185144" numCol="1" anchor="t" anchorCtr="0" compatLnSpc="1">
            <a:prstTxWarp prst="textNoShape">
              <a:avLst/>
            </a:prstTxWarp>
          </a:bodyPr>
          <a:lstStyle>
            <a:lvl1pPr algn="ctr" defTabSz="3703638">
              <a:defRPr sz="57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062575" y="36066413"/>
            <a:ext cx="58801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70288" tIns="185144" rIns="370288" bIns="185144" numCol="1" anchor="t" anchorCtr="0" compatLnSpc="1">
            <a:prstTxWarp prst="textNoShape">
              <a:avLst/>
            </a:prstTxWarp>
          </a:bodyPr>
          <a:lstStyle>
            <a:lvl1pPr algn="r" defTabSz="3703638">
              <a:defRPr sz="5700">
                <a:cs typeface="+mn-cs"/>
              </a:defRPr>
            </a:lvl1pPr>
          </a:lstStyle>
          <a:p>
            <a:pPr>
              <a:defRPr/>
            </a:pPr>
            <a:fld id="{8718BEA9-3456-7441-8A46-6B4B926D21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703638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defTabSz="3703638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703638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703638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703638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3703638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defTabSz="3703638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defTabSz="3703638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defTabSz="3703638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389063" indent="-1389063" algn="l" defTabSz="3703638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008313" indent="-1157288" algn="l" defTabSz="3703638" rtl="0" eaLnBrk="0" fontAlgn="base" hangingPunct="0">
        <a:spcBef>
          <a:spcPct val="20000"/>
        </a:spcBef>
        <a:spcAft>
          <a:spcPct val="0"/>
        </a:spcAft>
        <a:buChar char="–"/>
        <a:defRPr sz="11300">
          <a:solidFill>
            <a:schemeClr val="tx1"/>
          </a:solidFill>
          <a:latin typeface="+mn-lt"/>
          <a:ea typeface="+mn-ea"/>
        </a:defRPr>
      </a:lvl2pPr>
      <a:lvl3pPr marL="4629150" indent="-925513" algn="l" defTabSz="3703638" rtl="0" eaLnBrk="0" fontAlgn="base" hangingPunct="0">
        <a:spcBef>
          <a:spcPct val="20000"/>
        </a:spcBef>
        <a:spcAft>
          <a:spcPct val="0"/>
        </a:spcAft>
        <a:buChar char="•"/>
        <a:defRPr sz="9700">
          <a:solidFill>
            <a:schemeClr val="tx1"/>
          </a:solidFill>
          <a:latin typeface="+mn-lt"/>
          <a:ea typeface="+mn-ea"/>
        </a:defRPr>
      </a:lvl3pPr>
      <a:lvl4pPr marL="6480175" indent="-925513" algn="l" defTabSz="3703638" rtl="0" eaLnBrk="0" fontAlgn="base" hangingPunct="0">
        <a:spcBef>
          <a:spcPct val="20000"/>
        </a:spcBef>
        <a:spcAft>
          <a:spcPct val="0"/>
        </a:spcAft>
        <a:buChar char="–"/>
        <a:defRPr sz="8100">
          <a:solidFill>
            <a:schemeClr val="tx1"/>
          </a:solidFill>
          <a:latin typeface="+mn-lt"/>
          <a:ea typeface="+mn-ea"/>
        </a:defRPr>
      </a:lvl4pPr>
      <a:lvl5pPr marL="8331200" indent="-925513" algn="l" defTabSz="3703638" rtl="0" eaLnBrk="0" fontAlgn="base" hangingPunct="0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  <a:ea typeface="+mn-ea"/>
        </a:defRPr>
      </a:lvl5pPr>
      <a:lvl6pPr marL="8788400" indent="-925513" algn="l" defTabSz="3703638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  <a:ea typeface="+mn-ea"/>
        </a:defRPr>
      </a:lvl6pPr>
      <a:lvl7pPr marL="9245600" indent="-925513" algn="l" defTabSz="3703638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  <a:ea typeface="+mn-ea"/>
        </a:defRPr>
      </a:lvl7pPr>
      <a:lvl8pPr marL="9702800" indent="-925513" algn="l" defTabSz="3703638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  <a:ea typeface="+mn-ea"/>
        </a:defRPr>
      </a:lvl8pPr>
      <a:lvl9pPr marL="10160000" indent="-925513" algn="l" defTabSz="3703638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chart" Target="../charts/chart3.xml"/><Relationship Id="rId10" Type="http://schemas.openxmlformats.org/officeDocument/2006/relationships/image" Target="../media/image5.png"/><Relationship Id="rId4" Type="http://schemas.openxmlformats.org/officeDocument/2006/relationships/chart" Target="../charts/chart2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Text Box 178"/>
          <p:cNvSpPr txBox="1">
            <a:spLocks noChangeArrowheads="1"/>
          </p:cNvSpPr>
          <p:nvPr/>
        </p:nvSpPr>
        <p:spPr bwMode="auto">
          <a:xfrm>
            <a:off x="360214" y="936379"/>
            <a:ext cx="1584176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4400" b="1" cap="all" dirty="0">
                <a:latin typeface="Eurostile"/>
                <a:cs typeface="Eurostile"/>
              </a:rPr>
              <a:t>INTRA-ARTICULAR ULTRASOUND-GUIDED INJECTIONS IN AGONISTIC AND NON-AGONISTIC ATHLETES AFFECTED BY ANKLE OSTEOARTHRITIS</a:t>
            </a:r>
          </a:p>
        </p:txBody>
      </p:sp>
      <p:sp>
        <p:nvSpPr>
          <p:cNvPr id="4275" name="Text Box 179"/>
          <p:cNvSpPr txBox="1">
            <a:spLocks noChangeArrowheads="1"/>
          </p:cNvSpPr>
          <p:nvPr/>
        </p:nvSpPr>
        <p:spPr bwMode="auto">
          <a:xfrm>
            <a:off x="432223" y="4104731"/>
            <a:ext cx="1576975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 smtClean="0">
                <a:latin typeface="Eurostile"/>
                <a:cs typeface="Eurostile"/>
              </a:rPr>
              <a:t>Boni G</a:t>
            </a:r>
            <a:r>
              <a:rPr lang="it-IT" sz="4000" b="1" baseline="30000" dirty="0" smtClean="0">
                <a:latin typeface="Eurostile"/>
                <a:cs typeface="Eurostile"/>
              </a:rPr>
              <a:t>1</a:t>
            </a:r>
            <a:r>
              <a:rPr lang="it-IT" sz="4000" b="1" dirty="0" smtClean="0">
                <a:latin typeface="Eurostile"/>
                <a:cs typeface="Eurostile"/>
              </a:rPr>
              <a:t>, </a:t>
            </a:r>
            <a:r>
              <a:rPr lang="it-IT" sz="4000" b="1" dirty="0" err="1" smtClean="0">
                <a:latin typeface="Eurostile"/>
                <a:cs typeface="Eurostile"/>
              </a:rPr>
              <a:t>Spaccapanico</a:t>
            </a:r>
            <a:r>
              <a:rPr lang="it-IT" sz="4000" b="1" dirty="0" smtClean="0">
                <a:latin typeface="Eurostile"/>
                <a:cs typeface="Eurostile"/>
              </a:rPr>
              <a:t> Proietti S</a:t>
            </a:r>
            <a:r>
              <a:rPr lang="it-IT" sz="4000" b="1" baseline="30000" dirty="0" smtClean="0">
                <a:latin typeface="Eurostile"/>
                <a:cs typeface="Eurostile"/>
              </a:rPr>
              <a:t>1</a:t>
            </a:r>
            <a:r>
              <a:rPr lang="it-IT" sz="4000" b="1" dirty="0" smtClean="0">
                <a:latin typeface="Eurostile"/>
                <a:cs typeface="Eurostile"/>
              </a:rPr>
              <a:t>, Ferri AC</a:t>
            </a:r>
            <a:r>
              <a:rPr lang="it-IT" sz="4000" b="1" baseline="30000" dirty="0" smtClean="0">
                <a:latin typeface="Eurostile"/>
                <a:cs typeface="Eurostile"/>
              </a:rPr>
              <a:t>1</a:t>
            </a:r>
            <a:r>
              <a:rPr lang="it-IT" sz="4000" b="1" dirty="0" smtClean="0">
                <a:latin typeface="Eurostile"/>
                <a:cs typeface="Eurostile"/>
              </a:rPr>
              <a:t>, </a:t>
            </a:r>
            <a:r>
              <a:rPr lang="it-IT" sz="4000" b="1" dirty="0">
                <a:latin typeface="Eurostile"/>
                <a:cs typeface="Eurostile"/>
              </a:rPr>
              <a:t>Bizzi E</a:t>
            </a:r>
            <a:r>
              <a:rPr lang="it-IT" sz="4000" b="1" baseline="30000" dirty="0">
                <a:latin typeface="Eurostile"/>
                <a:cs typeface="Eurostile"/>
              </a:rPr>
              <a:t>2</a:t>
            </a:r>
            <a:r>
              <a:rPr lang="it-IT" sz="4000" b="1" dirty="0">
                <a:latin typeface="Eurostile"/>
                <a:cs typeface="Eurostile"/>
              </a:rPr>
              <a:t>, Migliore A</a:t>
            </a:r>
            <a:r>
              <a:rPr lang="it-IT" sz="4000" b="1" baseline="30000" dirty="0">
                <a:latin typeface="Eurostile"/>
                <a:cs typeface="Eurostile"/>
              </a:rPr>
              <a:t>2</a:t>
            </a:r>
            <a:endParaRPr lang="it-IT" sz="4000" b="1" baseline="30000" dirty="0" smtClean="0">
              <a:latin typeface="Eurostile"/>
              <a:cs typeface="Eurostile"/>
            </a:endParaRPr>
          </a:p>
          <a:p>
            <a:pPr algn="ctr">
              <a:defRPr/>
            </a:pPr>
            <a:r>
              <a:rPr lang="it-IT" sz="3200" dirty="0" smtClean="0">
                <a:latin typeface="Eurostile"/>
                <a:cs typeface="Eurostile"/>
              </a:rPr>
              <a:t>1</a:t>
            </a:r>
            <a:r>
              <a:rPr lang="it-IT" sz="3200" dirty="0">
                <a:latin typeface="Eurostile"/>
                <a:cs typeface="Eurostile"/>
              </a:rPr>
              <a:t>. </a:t>
            </a:r>
            <a:r>
              <a:rPr lang="it-IT" sz="3200" dirty="0" smtClean="0">
                <a:latin typeface="Eurostile" pitchFamily="84" charset="0"/>
                <a:ea typeface="Eurostile" pitchFamily="84" charset="0"/>
                <a:cs typeface="Eurostile" pitchFamily="84" charset="0"/>
              </a:rPr>
              <a:t>CR </a:t>
            </a:r>
            <a:r>
              <a:rPr lang="it-IT" sz="3200" dirty="0">
                <a:latin typeface="Eurostile" pitchFamily="84" charset="0"/>
                <a:ea typeface="Eurostile" pitchFamily="84" charset="0"/>
                <a:cs typeface="Eurostile" pitchFamily="84" charset="0"/>
              </a:rPr>
              <a:t>Umbria - FMSI - </a:t>
            </a:r>
            <a:r>
              <a:rPr lang="it-IT" sz="3200" dirty="0" err="1">
                <a:latin typeface="Eurostile" pitchFamily="84" charset="0"/>
                <a:ea typeface="Eurostile" pitchFamily="84" charset="0"/>
                <a:cs typeface="Eurostile" pitchFamily="84" charset="0"/>
              </a:rPr>
              <a:t>Surgery</a:t>
            </a:r>
            <a:r>
              <a:rPr lang="it-IT" sz="3200" dirty="0">
                <a:latin typeface="Eurostile" pitchFamily="84" charset="0"/>
                <a:ea typeface="Eurostile" pitchFamily="84" charset="0"/>
                <a:cs typeface="Eurostile" pitchFamily="84" charset="0"/>
              </a:rPr>
              <a:t> of Sport Medicine – Foligno (</a:t>
            </a:r>
            <a:r>
              <a:rPr lang="it-IT" sz="3200" dirty="0" err="1">
                <a:latin typeface="Eurostile" pitchFamily="84" charset="0"/>
                <a:ea typeface="Eurostile" pitchFamily="84" charset="0"/>
                <a:cs typeface="Eurostile" pitchFamily="84" charset="0"/>
              </a:rPr>
              <a:t>Italy</a:t>
            </a:r>
            <a:r>
              <a:rPr lang="it-IT" sz="3200" dirty="0">
                <a:latin typeface="Eurostile" pitchFamily="84" charset="0"/>
                <a:ea typeface="Eurostile" pitchFamily="84" charset="0"/>
                <a:cs typeface="Eurostile" pitchFamily="84" charset="0"/>
              </a:rPr>
              <a:t>)</a:t>
            </a:r>
          </a:p>
          <a:p>
            <a:pPr algn="ctr">
              <a:defRPr/>
            </a:pPr>
            <a:r>
              <a:rPr lang="it-IT" sz="3200" dirty="0" smtClean="0">
                <a:latin typeface="Eurostile"/>
                <a:cs typeface="Eurostile"/>
              </a:rPr>
              <a:t>2.); </a:t>
            </a:r>
            <a:r>
              <a:rPr lang="it-IT" sz="3200" dirty="0" err="1" smtClean="0">
                <a:latin typeface="Eurostile"/>
                <a:cs typeface="Eurostile"/>
              </a:rPr>
              <a:t>Italy</a:t>
            </a:r>
            <a:r>
              <a:rPr lang="it-IT" sz="3200" dirty="0" smtClean="0">
                <a:latin typeface="Eurostile"/>
                <a:cs typeface="Eurostile"/>
              </a:rPr>
              <a:t> S. Pietro FBF Hospital, Rome; </a:t>
            </a:r>
            <a:r>
              <a:rPr lang="it-IT" sz="3200" dirty="0" err="1" smtClean="0">
                <a:latin typeface="Eurostile"/>
                <a:cs typeface="Eurostile"/>
              </a:rPr>
              <a:t>Italy</a:t>
            </a:r>
            <a:endParaRPr lang="it-IT" sz="3200" dirty="0" smtClean="0">
              <a:latin typeface="Eurostile"/>
              <a:cs typeface="Eurostile"/>
            </a:endParaRPr>
          </a:p>
        </p:txBody>
      </p:sp>
      <p:sp>
        <p:nvSpPr>
          <p:cNvPr id="4277" name="Rectangle 181"/>
          <p:cNvSpPr>
            <a:spLocks noChangeArrowheads="1"/>
          </p:cNvSpPr>
          <p:nvPr/>
        </p:nvSpPr>
        <p:spPr bwMode="auto">
          <a:xfrm>
            <a:off x="732904" y="6625011"/>
            <a:ext cx="23821999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bIns="0">
            <a:spAutoFit/>
          </a:bodyPr>
          <a:lstStyle/>
          <a:p>
            <a:pPr algn="just">
              <a:defRPr/>
            </a:pPr>
            <a:r>
              <a:rPr lang="it-IT" sz="3200" b="1" dirty="0" smtClean="0">
                <a:solidFill>
                  <a:srgbClr val="FF0000"/>
                </a:solidFill>
                <a:latin typeface="Eurostile"/>
                <a:cs typeface="Eurostile"/>
              </a:rPr>
              <a:t>AIM:</a:t>
            </a:r>
            <a:endParaRPr lang="it-IT" sz="3200" b="1" dirty="0">
              <a:solidFill>
                <a:srgbClr val="FF0000"/>
              </a:solidFill>
              <a:latin typeface="Eurostile"/>
              <a:cs typeface="Eurostile"/>
            </a:endParaRPr>
          </a:p>
          <a:p>
            <a:pPr algn="just">
              <a:defRPr/>
            </a:pPr>
            <a:r>
              <a:rPr lang="it-IT" sz="3200" dirty="0">
                <a:latin typeface="Eurostile"/>
                <a:cs typeface="Eurostile"/>
              </a:rPr>
              <a:t>To </a:t>
            </a:r>
            <a:r>
              <a:rPr lang="it-IT" sz="3200" b="1" dirty="0">
                <a:latin typeface="Eurostile"/>
                <a:cs typeface="Eurostile"/>
              </a:rPr>
              <a:t>investigate the </a:t>
            </a:r>
            <a:r>
              <a:rPr lang="it-IT" sz="3200" b="1" dirty="0" err="1">
                <a:latin typeface="Eurostile"/>
                <a:cs typeface="Eurostile"/>
              </a:rPr>
              <a:t>eventual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efficacy</a:t>
            </a:r>
            <a:r>
              <a:rPr lang="it-IT" sz="3200" b="1" dirty="0">
                <a:latin typeface="Eurostile"/>
                <a:cs typeface="Eurostile"/>
              </a:rPr>
              <a:t> and </a:t>
            </a:r>
            <a:r>
              <a:rPr lang="it-IT" sz="3200" b="1" dirty="0" err="1">
                <a:latin typeface="Eurostile"/>
                <a:cs typeface="Eurostile"/>
              </a:rPr>
              <a:t>safety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profiles</a:t>
            </a:r>
            <a:r>
              <a:rPr lang="it-IT" sz="3200" b="1" dirty="0">
                <a:latin typeface="Eurostile"/>
                <a:cs typeface="Eurostile"/>
              </a:rPr>
              <a:t> of intra-</a:t>
            </a:r>
            <a:r>
              <a:rPr lang="it-IT" sz="3200" b="1" dirty="0" err="1">
                <a:latin typeface="Eurostile"/>
                <a:cs typeface="Eurostile"/>
              </a:rPr>
              <a:t>articular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ultrasound-guided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hyaluronic</a:t>
            </a:r>
            <a:r>
              <a:rPr lang="it-IT" sz="3200" b="1" dirty="0">
                <a:latin typeface="Eurostile"/>
                <a:cs typeface="Eurostile"/>
              </a:rPr>
              <a:t> acid </a:t>
            </a:r>
            <a:r>
              <a:rPr lang="it-IT" sz="3200" dirty="0" smtClean="0">
                <a:latin typeface="Eurostile"/>
                <a:cs typeface="Eurostile"/>
              </a:rPr>
              <a:t>(HA) </a:t>
            </a:r>
            <a:r>
              <a:rPr lang="it-IT" sz="3200" b="1" dirty="0" err="1" smtClean="0">
                <a:latin typeface="Eurostile"/>
                <a:cs typeface="Eurostile"/>
              </a:rPr>
              <a:t>injections</a:t>
            </a:r>
            <a:r>
              <a:rPr lang="it-IT" sz="3200" b="1" dirty="0" smtClean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associated</a:t>
            </a:r>
            <a:r>
              <a:rPr lang="it-IT" sz="3200" b="1" dirty="0">
                <a:latin typeface="Eurostile"/>
                <a:cs typeface="Eurostile"/>
              </a:rPr>
              <a:t> with </a:t>
            </a:r>
            <a:r>
              <a:rPr lang="it-IT" sz="3200" b="1" dirty="0" err="1">
                <a:latin typeface="Eurostile"/>
                <a:cs typeface="Eurostile"/>
              </a:rPr>
              <a:t>rehabilitation</a:t>
            </a:r>
            <a:r>
              <a:rPr lang="it-IT" sz="3200" b="1" dirty="0">
                <a:latin typeface="Eurostile"/>
                <a:cs typeface="Eurostile"/>
              </a:rPr>
              <a:t> in </a:t>
            </a:r>
            <a:r>
              <a:rPr lang="it-IT" sz="3200" b="1" dirty="0" err="1">
                <a:latin typeface="Eurostile"/>
                <a:cs typeface="Eurostile"/>
              </a:rPr>
              <a:t>athletes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affected</a:t>
            </a:r>
            <a:r>
              <a:rPr lang="it-IT" sz="3200" b="1" dirty="0">
                <a:latin typeface="Eurostile"/>
                <a:cs typeface="Eurostile"/>
              </a:rPr>
              <a:t> by </a:t>
            </a:r>
            <a:r>
              <a:rPr lang="it-IT" sz="3200" b="1" dirty="0" err="1">
                <a:latin typeface="Eurostile"/>
                <a:cs typeface="Eurostile"/>
              </a:rPr>
              <a:t>ankle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osteoarthritis</a:t>
            </a:r>
            <a:r>
              <a:rPr lang="it-IT" sz="3200" dirty="0">
                <a:latin typeface="Eurostile"/>
                <a:cs typeface="Eurostile"/>
              </a:rPr>
              <a:t>.</a:t>
            </a:r>
          </a:p>
        </p:txBody>
      </p:sp>
      <p:sp>
        <p:nvSpPr>
          <p:cNvPr id="4281" name="Text Box 185"/>
          <p:cNvSpPr txBox="1">
            <a:spLocks noChangeArrowheads="1"/>
          </p:cNvSpPr>
          <p:nvPr/>
        </p:nvSpPr>
        <p:spPr bwMode="auto">
          <a:xfrm>
            <a:off x="768003" y="34982803"/>
            <a:ext cx="237869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3600" b="1" dirty="0" err="1" smtClean="0">
                <a:solidFill>
                  <a:srgbClr val="FF0000"/>
                </a:solidFill>
                <a:latin typeface="Eurostile"/>
                <a:cs typeface="Eurostile"/>
              </a:rPr>
              <a:t>Discussion</a:t>
            </a:r>
            <a:r>
              <a:rPr lang="it-IT" sz="3600" b="1" dirty="0" smtClean="0">
                <a:solidFill>
                  <a:srgbClr val="FF0000"/>
                </a:solidFill>
                <a:latin typeface="Eurostile"/>
                <a:cs typeface="Eurostile"/>
              </a:rPr>
              <a:t>:</a:t>
            </a:r>
            <a:endParaRPr lang="it-IT" sz="3600" dirty="0" smtClean="0">
              <a:solidFill>
                <a:srgbClr val="FF0000"/>
              </a:solidFill>
              <a:latin typeface="Eurostile"/>
              <a:cs typeface="Eurostile"/>
            </a:endParaRPr>
          </a:p>
          <a:p>
            <a:pPr algn="just">
              <a:defRPr/>
            </a:pPr>
            <a:r>
              <a:rPr lang="it-IT" sz="3200" b="1" dirty="0">
                <a:latin typeface="Eurostile"/>
                <a:cs typeface="Eurostile"/>
              </a:rPr>
              <a:t>The use of intra-</a:t>
            </a:r>
            <a:r>
              <a:rPr lang="it-IT" sz="3200" b="1" dirty="0" err="1">
                <a:latin typeface="Eurostile"/>
                <a:cs typeface="Eurostile"/>
              </a:rPr>
              <a:t>articular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hyaluronic</a:t>
            </a:r>
            <a:r>
              <a:rPr lang="it-IT" sz="3200" b="1" dirty="0">
                <a:latin typeface="Eurostile"/>
                <a:cs typeface="Eurostile"/>
              </a:rPr>
              <a:t> acid </a:t>
            </a:r>
            <a:r>
              <a:rPr lang="it-IT" sz="3200" b="1" dirty="0" err="1">
                <a:latin typeface="Eurostile"/>
                <a:cs typeface="Eurostile"/>
              </a:rPr>
              <a:t>injections</a:t>
            </a:r>
            <a:r>
              <a:rPr lang="it-IT" sz="3200" b="1" dirty="0">
                <a:latin typeface="Eurostile"/>
                <a:cs typeface="Eurostile"/>
              </a:rPr>
              <a:t> by </a:t>
            </a:r>
            <a:r>
              <a:rPr lang="it-IT" sz="3200" b="1" dirty="0" err="1">
                <a:latin typeface="Eurostile"/>
                <a:cs typeface="Eurostile"/>
              </a:rPr>
              <a:t>ultrasound-guidance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seems</a:t>
            </a:r>
            <a:r>
              <a:rPr lang="it-IT" sz="3200" b="1" dirty="0">
                <a:latin typeface="Eurostile"/>
                <a:cs typeface="Eurostile"/>
              </a:rPr>
              <a:t> to be in </a:t>
            </a:r>
            <a:r>
              <a:rPr lang="it-IT" sz="3200" b="1" dirty="0" err="1">
                <a:latin typeface="Eurostile"/>
                <a:cs typeface="Eurostile"/>
              </a:rPr>
              <a:t>our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experience</a:t>
            </a:r>
            <a:r>
              <a:rPr lang="it-IT" sz="3200" b="1" dirty="0">
                <a:latin typeface="Eurostile"/>
                <a:cs typeface="Eurostile"/>
              </a:rPr>
              <a:t> a </a:t>
            </a:r>
            <a:r>
              <a:rPr lang="it-IT" sz="3200" b="1" dirty="0" err="1">
                <a:latin typeface="Eurostile"/>
                <a:cs typeface="Eurostile"/>
              </a:rPr>
              <a:t>valid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tool</a:t>
            </a:r>
            <a:r>
              <a:rPr lang="it-IT" sz="3200" b="1" dirty="0">
                <a:latin typeface="Eurostile"/>
                <a:cs typeface="Eurostile"/>
              </a:rPr>
              <a:t> for </a:t>
            </a:r>
            <a:r>
              <a:rPr lang="it-IT" sz="3200" b="1" dirty="0" err="1">
                <a:latin typeface="Eurostile"/>
                <a:cs typeface="Eurostile"/>
              </a:rPr>
              <a:t>athletes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suffering</a:t>
            </a:r>
            <a:r>
              <a:rPr lang="it-IT" sz="3200" b="1" dirty="0">
                <a:latin typeface="Eurostile"/>
                <a:cs typeface="Eurostile"/>
              </a:rPr>
              <a:t> from </a:t>
            </a:r>
            <a:r>
              <a:rPr lang="it-IT" sz="3200" b="1" dirty="0" err="1">
                <a:latin typeface="Eurostile"/>
                <a:cs typeface="Eurostile"/>
              </a:rPr>
              <a:t>ankle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osteoarthritis</a:t>
            </a:r>
            <a:r>
              <a:rPr lang="it-IT" sz="3200" b="1" dirty="0">
                <a:latin typeface="Eurostile"/>
                <a:cs typeface="Eurostile"/>
              </a:rPr>
              <a:t>, with </a:t>
            </a:r>
            <a:r>
              <a:rPr lang="it-IT" sz="3200" b="1" dirty="0" err="1">
                <a:latin typeface="Eurostile"/>
                <a:cs typeface="Eurostile"/>
              </a:rPr>
              <a:t>good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efficacy</a:t>
            </a:r>
            <a:r>
              <a:rPr lang="it-IT" sz="3200" b="1" dirty="0">
                <a:latin typeface="Eurostile"/>
                <a:cs typeface="Eurostile"/>
              </a:rPr>
              <a:t> and </a:t>
            </a:r>
            <a:r>
              <a:rPr lang="it-IT" sz="3200" b="1" dirty="0" err="1">
                <a:latin typeface="Eurostile"/>
                <a:cs typeface="Eurostile"/>
              </a:rPr>
              <a:t>safety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profiles</a:t>
            </a:r>
            <a:r>
              <a:rPr lang="it-IT" sz="3200" dirty="0">
                <a:latin typeface="Eurostile"/>
                <a:cs typeface="Eurostile"/>
              </a:rPr>
              <a:t>. </a:t>
            </a:r>
            <a:r>
              <a:rPr lang="it-IT" sz="3200" dirty="0" err="1">
                <a:latin typeface="Eurostile"/>
                <a:cs typeface="Eurostile"/>
              </a:rPr>
              <a:t>Further</a:t>
            </a:r>
            <a:r>
              <a:rPr lang="it-IT" sz="3200" dirty="0">
                <a:latin typeface="Eurostile"/>
                <a:cs typeface="Eurostile"/>
              </a:rPr>
              <a:t> </a:t>
            </a:r>
            <a:r>
              <a:rPr lang="it-IT" sz="3200" dirty="0" err="1">
                <a:latin typeface="Eurostile"/>
                <a:cs typeface="Eurostile"/>
              </a:rPr>
              <a:t>studies</a:t>
            </a:r>
            <a:r>
              <a:rPr lang="it-IT" sz="3200" dirty="0">
                <a:latin typeface="Eurostile"/>
                <a:cs typeface="Eurostile"/>
              </a:rPr>
              <a:t> are </a:t>
            </a:r>
            <a:r>
              <a:rPr lang="it-IT" sz="3200" dirty="0" err="1">
                <a:latin typeface="Eurostile"/>
                <a:cs typeface="Eurostile"/>
              </a:rPr>
              <a:t>needed</a:t>
            </a:r>
            <a:r>
              <a:rPr lang="it-IT" sz="3200" dirty="0">
                <a:latin typeface="Eurostile"/>
                <a:cs typeface="Eurostile"/>
              </a:rPr>
              <a:t> to </a:t>
            </a:r>
            <a:r>
              <a:rPr lang="it-IT" sz="3200" dirty="0" err="1">
                <a:latin typeface="Eurostile"/>
                <a:cs typeface="Eurostile"/>
              </a:rPr>
              <a:t>confirm</a:t>
            </a:r>
            <a:r>
              <a:rPr lang="it-IT" sz="3200" dirty="0">
                <a:latin typeface="Eurostile"/>
                <a:cs typeface="Eurostile"/>
              </a:rPr>
              <a:t> </a:t>
            </a:r>
            <a:r>
              <a:rPr lang="it-IT" sz="3200" dirty="0" err="1">
                <a:latin typeface="Eurostile"/>
                <a:cs typeface="Eurostile"/>
              </a:rPr>
              <a:t>such</a:t>
            </a:r>
            <a:r>
              <a:rPr lang="it-IT" sz="3200" dirty="0">
                <a:latin typeface="Eurostile"/>
                <a:cs typeface="Eurostile"/>
              </a:rPr>
              <a:t> data.</a:t>
            </a:r>
          </a:p>
          <a:p>
            <a:pPr>
              <a:defRPr/>
            </a:pPr>
            <a:r>
              <a:rPr lang="it-IT" sz="3600" dirty="0">
                <a:cs typeface="+mn-cs"/>
              </a:rPr>
              <a:t> </a:t>
            </a:r>
          </a:p>
        </p:txBody>
      </p:sp>
      <p:sp>
        <p:nvSpPr>
          <p:cNvPr id="19" name="Rectangle 181"/>
          <p:cNvSpPr>
            <a:spLocks noChangeArrowheads="1"/>
          </p:cNvSpPr>
          <p:nvPr/>
        </p:nvSpPr>
        <p:spPr bwMode="auto">
          <a:xfrm>
            <a:off x="768002" y="30466911"/>
            <a:ext cx="17522205" cy="460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bIns="0">
            <a:spAutoFit/>
          </a:bodyPr>
          <a:lstStyle/>
          <a:p>
            <a:pPr algn="just">
              <a:defRPr/>
            </a:pPr>
            <a:r>
              <a:rPr lang="it-IT" sz="3600" b="1" dirty="0" err="1" smtClean="0">
                <a:solidFill>
                  <a:srgbClr val="FF0000"/>
                </a:solidFill>
                <a:latin typeface="Eurostile"/>
                <a:cs typeface="Eurostile"/>
              </a:rPr>
              <a:t>Results</a:t>
            </a:r>
            <a:r>
              <a:rPr lang="it-IT" sz="3600" b="1" dirty="0" smtClean="0">
                <a:solidFill>
                  <a:srgbClr val="FF0000"/>
                </a:solidFill>
                <a:latin typeface="Eurostile"/>
                <a:cs typeface="Eurostile"/>
              </a:rPr>
              <a:t>:</a:t>
            </a:r>
            <a:endParaRPr lang="it-IT" sz="3600" b="1" dirty="0">
              <a:solidFill>
                <a:srgbClr val="FF0000"/>
              </a:solidFill>
              <a:latin typeface="Eurostile"/>
              <a:cs typeface="Eurostile"/>
            </a:endParaRPr>
          </a:p>
          <a:p>
            <a:pPr algn="just">
              <a:defRPr/>
            </a:pPr>
            <a:r>
              <a:rPr lang="it-IT" sz="3200" b="1" dirty="0" smtClean="0">
                <a:latin typeface="Eurostile"/>
                <a:cs typeface="Eurostile"/>
              </a:rPr>
              <a:t>12 </a:t>
            </a:r>
            <a:r>
              <a:rPr lang="it-IT" sz="3200" b="1" dirty="0" err="1">
                <a:latin typeface="Eurostile"/>
                <a:cs typeface="Eurostile"/>
              </a:rPr>
              <a:t>agonistic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athletes</a:t>
            </a:r>
            <a:r>
              <a:rPr lang="it-IT" sz="3200" b="1" dirty="0">
                <a:latin typeface="Eurostile"/>
                <a:cs typeface="Eurostile"/>
              </a:rPr>
              <a:t> from </a:t>
            </a:r>
            <a:r>
              <a:rPr lang="it-IT" sz="3200" b="1" dirty="0" err="1">
                <a:latin typeface="Eurostile"/>
                <a:cs typeface="Eurostile"/>
              </a:rPr>
              <a:t>different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disciplines</a:t>
            </a:r>
            <a:r>
              <a:rPr lang="it-IT" sz="3200" b="1" dirty="0">
                <a:latin typeface="Eurostile"/>
                <a:cs typeface="Eurostile"/>
              </a:rPr>
              <a:t> and 4 non </a:t>
            </a:r>
            <a:r>
              <a:rPr lang="it-IT" sz="3200" b="1" dirty="0" err="1">
                <a:latin typeface="Eurostile"/>
                <a:cs typeface="Eurostile"/>
              </a:rPr>
              <a:t>agonistic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athletes</a:t>
            </a:r>
            <a:r>
              <a:rPr lang="it-IT" sz="3200" dirty="0">
                <a:latin typeface="Eurostile"/>
                <a:cs typeface="Eurostile"/>
              </a:rPr>
              <a:t> made up the </a:t>
            </a:r>
            <a:r>
              <a:rPr lang="it-IT" sz="3200" dirty="0" err="1">
                <a:latin typeface="Eurostile"/>
                <a:cs typeface="Eurostile"/>
              </a:rPr>
              <a:t>group</a:t>
            </a:r>
            <a:r>
              <a:rPr lang="it-IT" sz="3200" dirty="0">
                <a:latin typeface="Eurostile"/>
                <a:cs typeface="Eurostile"/>
              </a:rPr>
              <a:t> of </a:t>
            </a:r>
            <a:r>
              <a:rPr lang="it-IT" sz="3200" dirty="0" err="1">
                <a:latin typeface="Eurostile"/>
                <a:cs typeface="Eurostile"/>
              </a:rPr>
              <a:t>patients</a:t>
            </a:r>
            <a:r>
              <a:rPr lang="it-IT" sz="3200" dirty="0">
                <a:latin typeface="Eurostile"/>
                <a:cs typeface="Eurostile"/>
              </a:rPr>
              <a:t> </a:t>
            </a:r>
            <a:r>
              <a:rPr lang="it-IT" sz="3200" dirty="0" err="1">
                <a:latin typeface="Eurostile"/>
                <a:cs typeface="Eurostile"/>
              </a:rPr>
              <a:t>affected</a:t>
            </a:r>
            <a:r>
              <a:rPr lang="it-IT" sz="3200" dirty="0">
                <a:latin typeface="Eurostile"/>
                <a:cs typeface="Eurostile"/>
              </a:rPr>
              <a:t> by </a:t>
            </a:r>
            <a:r>
              <a:rPr lang="it-IT" sz="3200" dirty="0" err="1">
                <a:latin typeface="Eurostile"/>
                <a:cs typeface="Eurostile"/>
              </a:rPr>
              <a:t>ankle</a:t>
            </a:r>
            <a:r>
              <a:rPr lang="it-IT" sz="3200" dirty="0">
                <a:latin typeface="Eurostile"/>
                <a:cs typeface="Eurostile"/>
              </a:rPr>
              <a:t> </a:t>
            </a:r>
            <a:r>
              <a:rPr lang="it-IT" sz="3200" dirty="0" err="1">
                <a:latin typeface="Eurostile"/>
                <a:cs typeface="Eurostile"/>
              </a:rPr>
              <a:t>osteoarthritis</a:t>
            </a:r>
            <a:r>
              <a:rPr lang="it-IT" sz="3200" dirty="0">
                <a:latin typeface="Eurostile"/>
                <a:cs typeface="Eurostile"/>
              </a:rPr>
              <a:t> </a:t>
            </a:r>
            <a:r>
              <a:rPr lang="it-IT" sz="3200" dirty="0" err="1">
                <a:latin typeface="Eurostile"/>
                <a:cs typeface="Eurostile"/>
              </a:rPr>
              <a:t>which</a:t>
            </a:r>
            <a:r>
              <a:rPr lang="it-IT" sz="3200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underwent</a:t>
            </a:r>
            <a:r>
              <a:rPr lang="it-IT" sz="3200" b="1" dirty="0">
                <a:latin typeface="Eurostile"/>
                <a:cs typeface="Eurostile"/>
              </a:rPr>
              <a:t> intra-</a:t>
            </a:r>
            <a:r>
              <a:rPr lang="it-IT" sz="3200" b="1" dirty="0" err="1">
                <a:latin typeface="Eurostile"/>
                <a:cs typeface="Eurostile"/>
              </a:rPr>
              <a:t>articular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injections</a:t>
            </a:r>
            <a:r>
              <a:rPr lang="it-IT" sz="3200" b="1" dirty="0">
                <a:latin typeface="Eurostile"/>
                <a:cs typeface="Eurostile"/>
              </a:rPr>
              <a:t> of </a:t>
            </a:r>
            <a:r>
              <a:rPr lang="it-IT" sz="3200" b="1" dirty="0" err="1">
                <a:latin typeface="Eurostile"/>
                <a:cs typeface="Eurostile"/>
              </a:rPr>
              <a:t>hyaluronic</a:t>
            </a:r>
            <a:r>
              <a:rPr lang="it-IT" sz="3200" b="1" dirty="0">
                <a:latin typeface="Eurostile"/>
                <a:cs typeface="Eurostile"/>
              </a:rPr>
              <a:t> acid</a:t>
            </a:r>
            <a:r>
              <a:rPr lang="it-IT" sz="3200" dirty="0">
                <a:latin typeface="Eurostile"/>
                <a:cs typeface="Eurostile"/>
              </a:rPr>
              <a:t>. </a:t>
            </a:r>
            <a:r>
              <a:rPr lang="it-IT" sz="3200" b="1" dirty="0" err="1" smtClean="0">
                <a:latin typeface="Eurostile"/>
                <a:cs typeface="Eurostile"/>
              </a:rPr>
              <a:t>All</a:t>
            </a:r>
            <a:r>
              <a:rPr lang="it-IT" sz="3200" b="1" dirty="0" smtClean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patients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correctly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performed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rehabilitation</a:t>
            </a:r>
            <a:r>
              <a:rPr lang="it-IT" sz="3200" b="1" dirty="0">
                <a:latin typeface="Eurostile"/>
                <a:cs typeface="Eurostile"/>
              </a:rPr>
              <a:t> sessions. </a:t>
            </a:r>
            <a:r>
              <a:rPr lang="it-IT" sz="3200" b="1" dirty="0" err="1">
                <a:latin typeface="Eurostile"/>
                <a:cs typeface="Eurostile"/>
              </a:rPr>
              <a:t>Range</a:t>
            </a:r>
            <a:r>
              <a:rPr lang="it-IT" sz="3200" b="1" dirty="0">
                <a:latin typeface="Eurostile"/>
                <a:cs typeface="Eurostile"/>
              </a:rPr>
              <a:t> of </a:t>
            </a:r>
            <a:r>
              <a:rPr lang="it-IT" sz="3200" b="1" dirty="0" err="1">
                <a:latin typeface="Eurostile"/>
                <a:cs typeface="Eurostile"/>
              </a:rPr>
              <a:t>motion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improved</a:t>
            </a:r>
            <a:r>
              <a:rPr lang="it-IT" sz="3200" b="1" dirty="0">
                <a:latin typeface="Eurostile"/>
                <a:cs typeface="Eurostile"/>
              </a:rPr>
              <a:t> by 37% in </a:t>
            </a:r>
            <a:r>
              <a:rPr lang="it-IT" sz="3200" b="1" dirty="0" err="1">
                <a:latin typeface="Eurostile"/>
                <a:cs typeface="Eurostile"/>
              </a:rPr>
              <a:t>agonistic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athletes</a:t>
            </a:r>
            <a:r>
              <a:rPr lang="it-IT" sz="3200" b="1" dirty="0">
                <a:latin typeface="Eurostile"/>
                <a:cs typeface="Eurostile"/>
              </a:rPr>
              <a:t> and by 29% in non </a:t>
            </a:r>
            <a:r>
              <a:rPr lang="it-IT" sz="3200" b="1" dirty="0" err="1">
                <a:latin typeface="Eurostile"/>
                <a:cs typeface="Eurostile"/>
              </a:rPr>
              <a:t>agonistic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athletes</a:t>
            </a:r>
            <a:r>
              <a:rPr lang="it-IT" sz="3200" b="1" dirty="0">
                <a:latin typeface="Eurostile"/>
                <a:cs typeface="Eurostile"/>
              </a:rPr>
              <a:t>. </a:t>
            </a:r>
            <a:r>
              <a:rPr lang="it-IT" sz="3200" b="1" dirty="0" err="1">
                <a:latin typeface="Eurostile"/>
                <a:cs typeface="Eurostile"/>
              </a:rPr>
              <a:t>Pain</a:t>
            </a:r>
            <a:r>
              <a:rPr lang="it-IT" sz="3200" b="1" dirty="0">
                <a:latin typeface="Eurostile"/>
                <a:cs typeface="Eurostile"/>
              </a:rPr>
              <a:t> VAS </a:t>
            </a:r>
            <a:r>
              <a:rPr lang="it-IT" sz="3200" b="1" dirty="0" err="1">
                <a:latin typeface="Eurostile"/>
                <a:cs typeface="Eurostile"/>
              </a:rPr>
              <a:t>decreased</a:t>
            </a:r>
            <a:r>
              <a:rPr lang="it-IT" sz="3200" b="1" dirty="0">
                <a:latin typeface="Eurostile"/>
                <a:cs typeface="Eurostile"/>
              </a:rPr>
              <a:t> by 76,4% in </a:t>
            </a:r>
            <a:r>
              <a:rPr lang="it-IT" sz="3200" b="1" dirty="0" err="1">
                <a:latin typeface="Eurostile"/>
                <a:cs typeface="Eurostile"/>
              </a:rPr>
              <a:t>agonistic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athletes</a:t>
            </a:r>
            <a:r>
              <a:rPr lang="it-IT" sz="3200" b="1" dirty="0">
                <a:latin typeface="Eurostile"/>
                <a:cs typeface="Eurostile"/>
              </a:rPr>
              <a:t> and by 80% in non </a:t>
            </a:r>
            <a:r>
              <a:rPr lang="it-IT" sz="3200" b="1" dirty="0" err="1">
                <a:latin typeface="Eurostile"/>
                <a:cs typeface="Eurostile"/>
              </a:rPr>
              <a:t>agonistic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 smtClean="0">
                <a:latin typeface="Eurostile"/>
                <a:cs typeface="Eurostile"/>
              </a:rPr>
              <a:t>athletes</a:t>
            </a:r>
            <a:r>
              <a:rPr lang="it-IT" sz="3200" b="1" dirty="0" smtClean="0">
                <a:latin typeface="Eurostile"/>
                <a:cs typeface="Eurostile"/>
              </a:rPr>
              <a:t> and FADI sport </a:t>
            </a:r>
            <a:r>
              <a:rPr lang="it-IT" sz="3200" b="1" dirty="0" err="1" smtClean="0">
                <a:latin typeface="Eurostile"/>
                <a:cs typeface="Eurostile"/>
              </a:rPr>
              <a:t>decreased</a:t>
            </a:r>
            <a:r>
              <a:rPr lang="it-IT" sz="3200" b="1" dirty="0" smtClean="0">
                <a:latin typeface="Eurostile"/>
                <a:cs typeface="Eurostile"/>
              </a:rPr>
              <a:t> by 60% in </a:t>
            </a:r>
            <a:r>
              <a:rPr lang="it-IT" sz="3200" b="1" dirty="0" err="1" smtClean="0">
                <a:latin typeface="Eurostile"/>
                <a:cs typeface="Eurostile"/>
              </a:rPr>
              <a:t>agonistic</a:t>
            </a:r>
            <a:r>
              <a:rPr lang="it-IT" sz="3200" b="1" dirty="0" smtClean="0">
                <a:latin typeface="Eurostile"/>
                <a:cs typeface="Eurostile"/>
              </a:rPr>
              <a:t> and 65% in non </a:t>
            </a:r>
            <a:r>
              <a:rPr lang="it-IT" sz="3200" b="1" dirty="0" err="1" smtClean="0">
                <a:latin typeface="Eurostile"/>
                <a:cs typeface="Eurostile"/>
              </a:rPr>
              <a:t>agonistic</a:t>
            </a:r>
            <a:r>
              <a:rPr lang="it-IT" sz="3200" b="1" dirty="0" smtClean="0">
                <a:latin typeface="Eurostile"/>
                <a:cs typeface="Eurostile"/>
              </a:rPr>
              <a:t> </a:t>
            </a:r>
            <a:r>
              <a:rPr lang="it-IT" sz="3200" b="1" dirty="0" err="1" smtClean="0">
                <a:latin typeface="Eurostile"/>
                <a:cs typeface="Eurostile"/>
              </a:rPr>
              <a:t>athletes</a:t>
            </a:r>
            <a:r>
              <a:rPr lang="it-IT" sz="3200" b="1" dirty="0" smtClean="0">
                <a:latin typeface="Eurostile"/>
                <a:cs typeface="Eurostile"/>
              </a:rPr>
              <a:t>. </a:t>
            </a:r>
            <a:r>
              <a:rPr lang="it-IT" sz="3200" b="1" dirty="0" err="1" smtClean="0">
                <a:latin typeface="Eurostile"/>
                <a:cs typeface="Eurostile"/>
              </a:rPr>
              <a:t>All</a:t>
            </a:r>
            <a:r>
              <a:rPr lang="it-IT" sz="3200" b="1" dirty="0" smtClean="0">
                <a:latin typeface="Eurostile"/>
                <a:cs typeface="Eurostile"/>
              </a:rPr>
              <a:t> </a:t>
            </a:r>
            <a:r>
              <a:rPr lang="it-IT" sz="3200" b="1" dirty="0" err="1" smtClean="0">
                <a:latin typeface="Eurostile"/>
                <a:cs typeface="Eurostile"/>
              </a:rPr>
              <a:t>athletes</a:t>
            </a:r>
            <a:r>
              <a:rPr lang="it-IT" sz="3200" b="1" dirty="0" smtClean="0">
                <a:latin typeface="Eurostile"/>
                <a:cs typeface="Eurostile"/>
              </a:rPr>
              <a:t> </a:t>
            </a:r>
            <a:r>
              <a:rPr lang="it-IT" sz="3200" b="1" dirty="0" err="1" smtClean="0">
                <a:latin typeface="Eurostile"/>
                <a:cs typeface="Eurostile"/>
              </a:rPr>
              <a:t>recovered</a:t>
            </a:r>
            <a:r>
              <a:rPr lang="it-IT" sz="3200" b="1" dirty="0" smtClean="0">
                <a:latin typeface="Eurostile"/>
                <a:cs typeface="Eurostile"/>
              </a:rPr>
              <a:t> complete sport </a:t>
            </a:r>
            <a:r>
              <a:rPr lang="it-IT" sz="3200" b="1" dirty="0" err="1" smtClean="0">
                <a:latin typeface="Eurostile"/>
                <a:cs typeface="Eurostile"/>
              </a:rPr>
              <a:t>activity</a:t>
            </a:r>
            <a:r>
              <a:rPr lang="it-IT" sz="3200" b="1" dirty="0" smtClean="0">
                <a:latin typeface="Eurostile"/>
                <a:cs typeface="Eurostile"/>
              </a:rPr>
              <a:t>. No </a:t>
            </a:r>
            <a:r>
              <a:rPr lang="it-IT" sz="3200" b="1" dirty="0" err="1">
                <a:latin typeface="Eurostile"/>
                <a:cs typeface="Eurostile"/>
              </a:rPr>
              <a:t>systemic</a:t>
            </a:r>
            <a:r>
              <a:rPr lang="it-IT" sz="3200" b="1" dirty="0">
                <a:latin typeface="Eurostile"/>
                <a:cs typeface="Eurostile"/>
              </a:rPr>
              <a:t> or </a:t>
            </a:r>
            <a:r>
              <a:rPr lang="it-IT" sz="3200" b="1" dirty="0" err="1">
                <a:latin typeface="Eurostile"/>
                <a:cs typeface="Eurostile"/>
              </a:rPr>
              <a:t>local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adverse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events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were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reported</a:t>
            </a:r>
            <a:r>
              <a:rPr lang="it-IT" sz="3200" b="1" dirty="0">
                <a:latin typeface="Eurostile"/>
                <a:cs typeface="Eurostile"/>
              </a:rPr>
              <a:t>.</a:t>
            </a:r>
          </a:p>
          <a:p>
            <a:pPr algn="just">
              <a:defRPr/>
            </a:pPr>
            <a:endParaRPr lang="it-IT" sz="3600" dirty="0">
              <a:latin typeface="Eurostile"/>
              <a:cs typeface="Eurostile"/>
            </a:endParaRPr>
          </a:p>
        </p:txBody>
      </p:sp>
      <p:sp>
        <p:nvSpPr>
          <p:cNvPr id="23" name="Text Box 185"/>
          <p:cNvSpPr txBox="1">
            <a:spLocks noChangeArrowheads="1"/>
          </p:cNvSpPr>
          <p:nvPr/>
        </p:nvSpPr>
        <p:spPr bwMode="auto">
          <a:xfrm>
            <a:off x="432223" y="37269996"/>
            <a:ext cx="2412268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1600" i="1" dirty="0" err="1">
                <a:latin typeface="Eurostile"/>
                <a:cs typeface="Eurostile"/>
              </a:rPr>
              <a:t>References</a:t>
            </a:r>
            <a:r>
              <a:rPr lang="it-IT" sz="1600" i="1" dirty="0" smtClean="0">
                <a:latin typeface="Eurostile"/>
                <a:cs typeface="Eurostile"/>
              </a:rPr>
              <a:t>: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pt-BR" sz="1600" i="1" dirty="0">
                <a:latin typeface="Eurostile"/>
                <a:cs typeface="Eurostile"/>
              </a:rPr>
              <a:t>de Souza MV, Venturini C, Teixeira LM, Chagas MH, de Resende </a:t>
            </a:r>
            <a:r>
              <a:rPr lang="pt-BR" sz="1600" i="1" dirty="0" smtClean="0">
                <a:latin typeface="Eurostile"/>
                <a:cs typeface="Eurostile"/>
              </a:rPr>
              <a:t>MA.</a:t>
            </a:r>
            <a:r>
              <a:rPr lang="en-US" sz="1600" i="1" dirty="0" smtClean="0">
                <a:latin typeface="Eurostile"/>
                <a:cs typeface="Eurostile"/>
              </a:rPr>
              <a:t>Force-displacement relationship during </a:t>
            </a:r>
            <a:r>
              <a:rPr lang="en-US" sz="1600" i="1" dirty="0" err="1" smtClean="0">
                <a:latin typeface="Eurostile"/>
                <a:cs typeface="Eurostile"/>
              </a:rPr>
              <a:t>anteroposterior</a:t>
            </a:r>
            <a:r>
              <a:rPr lang="en-US" sz="1600" i="1" dirty="0" smtClean="0">
                <a:latin typeface="Eurostile"/>
                <a:cs typeface="Eurostile"/>
              </a:rPr>
              <a:t> mobilization of the ankle </a:t>
            </a:r>
            <a:r>
              <a:rPr lang="en-US" sz="1600" i="1" dirty="0">
                <a:latin typeface="Eurostile"/>
                <a:cs typeface="Eurostile"/>
              </a:rPr>
              <a:t>joint. J Manipulative </a:t>
            </a:r>
            <a:r>
              <a:rPr lang="en-US" sz="1600" i="1" dirty="0" err="1">
                <a:latin typeface="Eurostile"/>
                <a:cs typeface="Eurostile"/>
              </a:rPr>
              <a:t>Physiol</a:t>
            </a:r>
            <a:r>
              <a:rPr lang="en-US" sz="1600" i="1" dirty="0">
                <a:latin typeface="Eurostile"/>
                <a:cs typeface="Eurostile"/>
              </a:rPr>
              <a:t> </a:t>
            </a:r>
            <a:r>
              <a:rPr lang="en-US" sz="1600" i="1" dirty="0" err="1">
                <a:latin typeface="Eurostile"/>
                <a:cs typeface="Eurostile"/>
              </a:rPr>
              <a:t>Ther</a:t>
            </a:r>
            <a:r>
              <a:rPr lang="en-US" sz="1600" i="1" dirty="0">
                <a:latin typeface="Eurostile"/>
                <a:cs typeface="Eurostile"/>
              </a:rPr>
              <a:t>. 2008 May;31(4):285-92</a:t>
            </a:r>
            <a:endParaRPr lang="en-US" sz="1600" i="1" dirty="0" smtClean="0">
              <a:latin typeface="Eurostile"/>
              <a:cs typeface="Eurostile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it-IT" sz="1600" i="1" dirty="0" err="1" smtClean="0">
                <a:latin typeface="Eurostile"/>
                <a:cs typeface="Eurostile"/>
              </a:rPr>
              <a:t>Vaillant</a:t>
            </a:r>
            <a:r>
              <a:rPr lang="it-IT" sz="1600" i="1" dirty="0" smtClean="0">
                <a:latin typeface="Eurostile"/>
                <a:cs typeface="Eurostile"/>
              </a:rPr>
              <a:t> </a:t>
            </a:r>
            <a:r>
              <a:rPr lang="it-IT" sz="1600" i="1" dirty="0">
                <a:latin typeface="Eurostile"/>
                <a:cs typeface="Eurostile"/>
              </a:rPr>
              <a:t>J, </a:t>
            </a:r>
            <a:r>
              <a:rPr lang="it-IT" sz="1600" i="1" dirty="0" err="1">
                <a:latin typeface="Eurostile"/>
                <a:cs typeface="Eurostile"/>
              </a:rPr>
              <a:t>Rouland</a:t>
            </a:r>
            <a:r>
              <a:rPr lang="it-IT" sz="1600" i="1" dirty="0">
                <a:latin typeface="Eurostile"/>
                <a:cs typeface="Eurostile"/>
              </a:rPr>
              <a:t> A, </a:t>
            </a:r>
            <a:r>
              <a:rPr lang="it-IT" sz="1600" i="1" dirty="0" err="1">
                <a:latin typeface="Eurostile"/>
                <a:cs typeface="Eurostile"/>
              </a:rPr>
              <a:t>Martigné</a:t>
            </a:r>
            <a:r>
              <a:rPr lang="it-IT" sz="1600" i="1" dirty="0">
                <a:latin typeface="Eurostile"/>
                <a:cs typeface="Eurostile"/>
              </a:rPr>
              <a:t> P, </a:t>
            </a:r>
            <a:r>
              <a:rPr lang="it-IT" sz="1600" i="1" dirty="0" err="1">
                <a:latin typeface="Eurostile"/>
                <a:cs typeface="Eurostile"/>
              </a:rPr>
              <a:t>Braujou</a:t>
            </a:r>
            <a:r>
              <a:rPr lang="it-IT" sz="1600" i="1" dirty="0">
                <a:latin typeface="Eurostile"/>
                <a:cs typeface="Eurostile"/>
              </a:rPr>
              <a:t> R, </a:t>
            </a:r>
            <a:r>
              <a:rPr lang="it-IT" sz="1600" i="1" dirty="0" err="1">
                <a:latin typeface="Eurostile"/>
                <a:cs typeface="Eurostile"/>
              </a:rPr>
              <a:t>Nissen</a:t>
            </a:r>
            <a:r>
              <a:rPr lang="it-IT" sz="1600" i="1" dirty="0">
                <a:latin typeface="Eurostile"/>
                <a:cs typeface="Eurostile"/>
              </a:rPr>
              <a:t> MJ, </a:t>
            </a:r>
            <a:r>
              <a:rPr lang="it-IT" sz="1600" i="1" dirty="0" err="1">
                <a:latin typeface="Eurostile"/>
                <a:cs typeface="Eurostile"/>
              </a:rPr>
              <a:t>Caillat-Miousse</a:t>
            </a:r>
            <a:r>
              <a:rPr lang="it-IT" sz="1600" i="1" dirty="0">
                <a:latin typeface="Eurostile"/>
                <a:cs typeface="Eurostile"/>
              </a:rPr>
              <a:t> JL, </a:t>
            </a:r>
            <a:r>
              <a:rPr lang="it-IT" sz="1600" i="1" dirty="0" err="1">
                <a:latin typeface="Eurostile"/>
                <a:cs typeface="Eurostile"/>
              </a:rPr>
              <a:t>Vuillerme</a:t>
            </a:r>
            <a:r>
              <a:rPr lang="it-IT" sz="1600" i="1" dirty="0">
                <a:latin typeface="Eurostile"/>
                <a:cs typeface="Eurostile"/>
              </a:rPr>
              <a:t> N, </a:t>
            </a:r>
            <a:r>
              <a:rPr lang="it-IT" sz="1600" i="1" dirty="0" err="1">
                <a:latin typeface="Eurostile"/>
                <a:cs typeface="Eurostile"/>
              </a:rPr>
              <a:t>Nougier</a:t>
            </a:r>
            <a:r>
              <a:rPr lang="it-IT" sz="1600" i="1" dirty="0">
                <a:latin typeface="Eurostile"/>
                <a:cs typeface="Eurostile"/>
              </a:rPr>
              <a:t> V, </a:t>
            </a:r>
            <a:r>
              <a:rPr lang="it-IT" sz="1600" i="1" dirty="0" err="1">
                <a:latin typeface="Eurostile"/>
                <a:cs typeface="Eurostile"/>
              </a:rPr>
              <a:t>Juvin</a:t>
            </a:r>
            <a:r>
              <a:rPr lang="it-IT" sz="1600" i="1" dirty="0">
                <a:latin typeface="Eurostile"/>
                <a:cs typeface="Eurostile"/>
              </a:rPr>
              <a:t> </a:t>
            </a:r>
            <a:r>
              <a:rPr lang="it-IT" sz="1600" i="1" dirty="0" smtClean="0">
                <a:latin typeface="Eurostile"/>
                <a:cs typeface="Eurostile"/>
              </a:rPr>
              <a:t>R. Massage </a:t>
            </a:r>
            <a:r>
              <a:rPr lang="it-IT" sz="1600" i="1" dirty="0">
                <a:latin typeface="Eurostile"/>
                <a:cs typeface="Eurostile"/>
              </a:rPr>
              <a:t>and </a:t>
            </a:r>
            <a:r>
              <a:rPr lang="it-IT" sz="1600" i="1" dirty="0" err="1">
                <a:latin typeface="Eurostile"/>
                <a:cs typeface="Eurostile"/>
              </a:rPr>
              <a:t>mobilization</a:t>
            </a:r>
            <a:r>
              <a:rPr lang="it-IT" sz="1600" i="1" dirty="0">
                <a:latin typeface="Eurostile"/>
                <a:cs typeface="Eurostile"/>
              </a:rPr>
              <a:t> of the </a:t>
            </a:r>
            <a:r>
              <a:rPr lang="it-IT" sz="1600" i="1" dirty="0" err="1">
                <a:latin typeface="Eurostile"/>
                <a:cs typeface="Eurostile"/>
              </a:rPr>
              <a:t>feet</a:t>
            </a:r>
            <a:r>
              <a:rPr lang="it-IT" sz="1600" i="1" dirty="0">
                <a:latin typeface="Eurostile"/>
                <a:cs typeface="Eurostile"/>
              </a:rPr>
              <a:t> and </a:t>
            </a:r>
            <a:r>
              <a:rPr lang="it-IT" sz="1600" i="1" dirty="0" err="1">
                <a:latin typeface="Eurostile"/>
                <a:cs typeface="Eurostile"/>
              </a:rPr>
              <a:t>ankles</a:t>
            </a:r>
            <a:r>
              <a:rPr lang="it-IT" sz="1600" i="1" dirty="0">
                <a:latin typeface="Eurostile"/>
                <a:cs typeface="Eurostile"/>
              </a:rPr>
              <a:t> in </a:t>
            </a:r>
            <a:r>
              <a:rPr lang="it-IT" sz="1600" i="1" dirty="0" err="1">
                <a:latin typeface="Eurostile"/>
                <a:cs typeface="Eurostile"/>
              </a:rPr>
              <a:t>elderly</a:t>
            </a:r>
            <a:r>
              <a:rPr lang="it-IT" sz="1600" i="1" dirty="0">
                <a:latin typeface="Eurostile"/>
                <a:cs typeface="Eurostile"/>
              </a:rPr>
              <a:t> </a:t>
            </a:r>
            <a:r>
              <a:rPr lang="it-IT" sz="1600" i="1" dirty="0" err="1">
                <a:latin typeface="Eurostile"/>
                <a:cs typeface="Eurostile"/>
              </a:rPr>
              <a:t>adults</a:t>
            </a:r>
            <a:r>
              <a:rPr lang="it-IT" sz="1600" i="1" dirty="0">
                <a:latin typeface="Eurostile"/>
                <a:cs typeface="Eurostile"/>
              </a:rPr>
              <a:t>: </a:t>
            </a:r>
            <a:r>
              <a:rPr lang="it-IT" sz="1600" i="1" dirty="0" err="1">
                <a:latin typeface="Eurostile"/>
                <a:cs typeface="Eurostile"/>
              </a:rPr>
              <a:t>effect</a:t>
            </a:r>
            <a:r>
              <a:rPr lang="it-IT" sz="1600" i="1" dirty="0">
                <a:latin typeface="Eurostile"/>
                <a:cs typeface="Eurostile"/>
              </a:rPr>
              <a:t> on </a:t>
            </a:r>
            <a:r>
              <a:rPr lang="it-IT" sz="1600" i="1" dirty="0" err="1">
                <a:latin typeface="Eurostile"/>
                <a:cs typeface="Eurostile"/>
              </a:rPr>
              <a:t>clinical</a:t>
            </a:r>
            <a:r>
              <a:rPr lang="it-IT" sz="1600" i="1" dirty="0">
                <a:latin typeface="Eurostile"/>
                <a:cs typeface="Eurostile"/>
              </a:rPr>
              <a:t> </a:t>
            </a:r>
            <a:r>
              <a:rPr lang="it-IT" sz="1600" i="1" dirty="0" smtClean="0">
                <a:latin typeface="Eurostile"/>
                <a:cs typeface="Eurostile"/>
              </a:rPr>
              <a:t>balance performance. Man </a:t>
            </a:r>
            <a:r>
              <a:rPr lang="it-IT" sz="1600" i="1" dirty="0" err="1">
                <a:latin typeface="Eurostile"/>
                <a:cs typeface="Eurostile"/>
              </a:rPr>
              <a:t>Ther</a:t>
            </a:r>
            <a:r>
              <a:rPr lang="it-IT" sz="1600" i="1" dirty="0">
                <a:latin typeface="Eurostile"/>
                <a:cs typeface="Eurostile"/>
              </a:rPr>
              <a:t>. 2009 Dec;14(6):</a:t>
            </a:r>
            <a:r>
              <a:rPr lang="it-IT" sz="1600" i="1" dirty="0" smtClean="0">
                <a:latin typeface="Eurostile"/>
                <a:cs typeface="Eurostile"/>
              </a:rPr>
              <a:t>661-4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it-IT" sz="1600" i="1" dirty="0" err="1" smtClean="0">
                <a:latin typeface="Eurostile"/>
                <a:cs typeface="Eurostile"/>
              </a:rPr>
              <a:t>Fujii</a:t>
            </a:r>
            <a:r>
              <a:rPr lang="it-IT" sz="1600" i="1" dirty="0" smtClean="0">
                <a:latin typeface="Eurostile"/>
                <a:cs typeface="Eurostile"/>
              </a:rPr>
              <a:t> </a:t>
            </a:r>
            <a:r>
              <a:rPr lang="it-IT" sz="1600" i="1" dirty="0">
                <a:latin typeface="Eurostile"/>
                <a:cs typeface="Eurostile"/>
              </a:rPr>
              <a:t>M, Suzuki D, </a:t>
            </a:r>
            <a:r>
              <a:rPr lang="it-IT" sz="1600" i="1" dirty="0" err="1">
                <a:latin typeface="Eurostile"/>
                <a:cs typeface="Eurostile"/>
              </a:rPr>
              <a:t>Uchiyama</a:t>
            </a:r>
            <a:r>
              <a:rPr lang="it-IT" sz="1600" i="1" dirty="0">
                <a:latin typeface="Eurostile"/>
                <a:cs typeface="Eurostile"/>
              </a:rPr>
              <a:t> E, </a:t>
            </a:r>
            <a:r>
              <a:rPr lang="it-IT" sz="1600" i="1" dirty="0" err="1">
                <a:latin typeface="Eurostile"/>
                <a:cs typeface="Eurostile"/>
              </a:rPr>
              <a:t>Muraki</a:t>
            </a:r>
            <a:r>
              <a:rPr lang="it-IT" sz="1600" i="1" dirty="0">
                <a:latin typeface="Eurostile"/>
                <a:cs typeface="Eurostile"/>
              </a:rPr>
              <a:t> T, </a:t>
            </a:r>
            <a:r>
              <a:rPr lang="it-IT" sz="1600" i="1" dirty="0" err="1">
                <a:latin typeface="Eurostile"/>
                <a:cs typeface="Eurostile"/>
              </a:rPr>
              <a:t>Teramoto</a:t>
            </a:r>
            <a:r>
              <a:rPr lang="it-IT" sz="1600" i="1" dirty="0">
                <a:latin typeface="Eurostile"/>
                <a:cs typeface="Eurostile"/>
              </a:rPr>
              <a:t> A, </a:t>
            </a:r>
            <a:r>
              <a:rPr lang="it-IT" sz="1600" i="1" dirty="0" err="1">
                <a:latin typeface="Eurostile"/>
                <a:cs typeface="Eurostile"/>
              </a:rPr>
              <a:t>Aoki</a:t>
            </a:r>
            <a:r>
              <a:rPr lang="it-IT" sz="1600" i="1" dirty="0">
                <a:latin typeface="Eurostile"/>
                <a:cs typeface="Eurostile"/>
              </a:rPr>
              <a:t> M, </a:t>
            </a:r>
            <a:r>
              <a:rPr lang="it-IT" sz="1600" i="1" dirty="0" err="1">
                <a:latin typeface="Eurostile"/>
                <a:cs typeface="Eurostile"/>
              </a:rPr>
              <a:t>Miyamoto</a:t>
            </a:r>
            <a:r>
              <a:rPr lang="it-IT" sz="1600" i="1" dirty="0">
                <a:latin typeface="Eurostile"/>
                <a:cs typeface="Eurostile"/>
              </a:rPr>
              <a:t> </a:t>
            </a:r>
            <a:r>
              <a:rPr lang="it-IT" sz="1600" i="1" dirty="0" err="1">
                <a:latin typeface="Eurostile"/>
                <a:cs typeface="Eurostile"/>
              </a:rPr>
              <a:t>S.</a:t>
            </a:r>
            <a:r>
              <a:rPr lang="it-IT" sz="1600" i="1" dirty="0" err="1" smtClean="0">
                <a:latin typeface="Eurostile"/>
                <a:cs typeface="Eurostile"/>
              </a:rPr>
              <a:t>Does</a:t>
            </a:r>
            <a:r>
              <a:rPr lang="it-IT" sz="1600" i="1" dirty="0" smtClean="0">
                <a:latin typeface="Eurostile"/>
                <a:cs typeface="Eurostile"/>
              </a:rPr>
              <a:t> </a:t>
            </a:r>
            <a:r>
              <a:rPr lang="it-IT" sz="1600" i="1" dirty="0" err="1">
                <a:latin typeface="Eurostile"/>
                <a:cs typeface="Eurostile"/>
              </a:rPr>
              <a:t>distal</a:t>
            </a:r>
            <a:r>
              <a:rPr lang="it-IT" sz="1600" i="1" dirty="0">
                <a:latin typeface="Eurostile"/>
                <a:cs typeface="Eurostile"/>
              </a:rPr>
              <a:t> </a:t>
            </a:r>
            <a:r>
              <a:rPr lang="it-IT" sz="1600" i="1" dirty="0" err="1">
                <a:latin typeface="Eurostile"/>
                <a:cs typeface="Eurostile"/>
              </a:rPr>
              <a:t>tibiofibular</a:t>
            </a:r>
            <a:r>
              <a:rPr lang="it-IT" sz="1600" i="1" dirty="0">
                <a:latin typeface="Eurostile"/>
                <a:cs typeface="Eurostile"/>
              </a:rPr>
              <a:t> joint </a:t>
            </a:r>
            <a:r>
              <a:rPr lang="it-IT" sz="1600" i="1" dirty="0" err="1">
                <a:latin typeface="Eurostile"/>
                <a:cs typeface="Eurostile"/>
              </a:rPr>
              <a:t>mobilization</a:t>
            </a:r>
            <a:r>
              <a:rPr lang="it-IT" sz="1600" i="1" dirty="0">
                <a:latin typeface="Eurostile"/>
                <a:cs typeface="Eurostile"/>
              </a:rPr>
              <a:t> </a:t>
            </a:r>
            <a:r>
              <a:rPr lang="it-IT" sz="1600" i="1" dirty="0" err="1">
                <a:latin typeface="Eurostile"/>
                <a:cs typeface="Eurostile"/>
              </a:rPr>
              <a:t>decrease</a:t>
            </a:r>
            <a:r>
              <a:rPr lang="it-IT" sz="1600" i="1" dirty="0">
                <a:latin typeface="Eurostile"/>
                <a:cs typeface="Eurostile"/>
              </a:rPr>
              <a:t> </a:t>
            </a:r>
            <a:r>
              <a:rPr lang="it-IT" sz="1600" i="1" dirty="0" err="1">
                <a:latin typeface="Eurostile"/>
                <a:cs typeface="Eurostile"/>
              </a:rPr>
              <a:t>limitation</a:t>
            </a:r>
            <a:r>
              <a:rPr lang="it-IT" sz="1600" i="1" dirty="0">
                <a:latin typeface="Eurostile"/>
                <a:cs typeface="Eurostile"/>
              </a:rPr>
              <a:t> of </a:t>
            </a:r>
            <a:r>
              <a:rPr lang="it-IT" sz="1600" i="1" dirty="0" err="1">
                <a:latin typeface="Eurostile"/>
                <a:cs typeface="Eurostile"/>
              </a:rPr>
              <a:t>ankle</a:t>
            </a:r>
            <a:r>
              <a:rPr lang="it-IT" sz="1600" i="1" dirty="0">
                <a:latin typeface="Eurostile"/>
                <a:cs typeface="Eurostile"/>
              </a:rPr>
              <a:t> </a:t>
            </a:r>
            <a:r>
              <a:rPr lang="it-IT" sz="1600" i="1" dirty="0" err="1">
                <a:latin typeface="Eurostile"/>
                <a:cs typeface="Eurostile"/>
              </a:rPr>
              <a:t>dorsiflexion</a:t>
            </a:r>
            <a:r>
              <a:rPr lang="it-IT" sz="1600" i="1" dirty="0" smtClean="0">
                <a:latin typeface="Eurostile"/>
                <a:cs typeface="Eurostile"/>
              </a:rPr>
              <a:t>?</a:t>
            </a:r>
            <a:r>
              <a:rPr lang="it-IT" sz="1600" i="1" dirty="0">
                <a:latin typeface="Eurostile"/>
                <a:cs typeface="Eurostile"/>
              </a:rPr>
              <a:t> Man </a:t>
            </a:r>
            <a:r>
              <a:rPr lang="it-IT" sz="1600" i="1" dirty="0" err="1">
                <a:latin typeface="Eurostile"/>
                <a:cs typeface="Eurostile"/>
              </a:rPr>
              <a:t>Ther</a:t>
            </a:r>
            <a:r>
              <a:rPr lang="it-IT" sz="1600" i="1" dirty="0">
                <a:latin typeface="Eurostile"/>
                <a:cs typeface="Eurostile"/>
              </a:rPr>
              <a:t>. 2010 Feb;15(1):117-21. </a:t>
            </a:r>
            <a:endParaRPr lang="it-IT" sz="1600" i="1" dirty="0" smtClean="0">
              <a:latin typeface="Eurostile"/>
              <a:cs typeface="Eurostile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US" sz="1600" i="1" dirty="0" err="1" smtClean="0">
                <a:latin typeface="Eurostile"/>
                <a:cs typeface="Eurostile"/>
              </a:rPr>
              <a:t>Epub</a:t>
            </a:r>
            <a:r>
              <a:rPr lang="en-US" sz="1600" i="1" dirty="0" smtClean="0">
                <a:latin typeface="Eurostile"/>
                <a:cs typeface="Eurostile"/>
              </a:rPr>
              <a:t> </a:t>
            </a:r>
            <a:r>
              <a:rPr lang="en-US" sz="1600" i="1" dirty="0">
                <a:latin typeface="Eurostile"/>
                <a:cs typeface="Eurostile"/>
              </a:rPr>
              <a:t>2011 Feb 1.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US" sz="1600" i="1" dirty="0">
                <a:latin typeface="Eurostile"/>
                <a:cs typeface="Eurostile"/>
              </a:rPr>
              <a:t>Yeo HK, Wright </a:t>
            </a:r>
            <a:r>
              <a:rPr lang="en-US" sz="1600" i="1" dirty="0" err="1" smtClean="0">
                <a:latin typeface="Eurostile"/>
                <a:cs typeface="Eurostile"/>
              </a:rPr>
              <a:t>A.Hypoalgesic</a:t>
            </a:r>
            <a:r>
              <a:rPr lang="en-US" sz="1600" i="1" dirty="0" smtClean="0">
                <a:latin typeface="Eurostile"/>
                <a:cs typeface="Eurostile"/>
              </a:rPr>
              <a:t> </a:t>
            </a:r>
            <a:r>
              <a:rPr lang="en-US" sz="1600" i="1" dirty="0">
                <a:latin typeface="Eurostile"/>
                <a:cs typeface="Eurostile"/>
              </a:rPr>
              <a:t>effect of a passive accessory </a:t>
            </a:r>
            <a:r>
              <a:rPr lang="en-US" sz="1600" i="1" dirty="0" err="1">
                <a:latin typeface="Eurostile"/>
                <a:cs typeface="Eurostile"/>
              </a:rPr>
              <a:t>mobilisation</a:t>
            </a:r>
            <a:r>
              <a:rPr lang="en-US" sz="1600" i="1" dirty="0">
                <a:latin typeface="Eurostile"/>
                <a:cs typeface="Eurostile"/>
              </a:rPr>
              <a:t> technique in patients with lateral ankle pain</a:t>
            </a:r>
            <a:r>
              <a:rPr lang="en-US" sz="1600" i="1" dirty="0" smtClean="0">
                <a:latin typeface="Eurostile"/>
                <a:cs typeface="Eurostile"/>
              </a:rPr>
              <a:t>.</a:t>
            </a:r>
            <a:r>
              <a:rPr lang="en-US" sz="1600" i="1" dirty="0">
                <a:latin typeface="Eurostile"/>
                <a:cs typeface="Eurostile"/>
              </a:rPr>
              <a:t> Man </a:t>
            </a:r>
            <a:r>
              <a:rPr lang="en-US" sz="1600" i="1" dirty="0" err="1">
                <a:latin typeface="Eurostile"/>
                <a:cs typeface="Eurostile"/>
              </a:rPr>
              <a:t>Ther</a:t>
            </a:r>
            <a:r>
              <a:rPr lang="en-US" sz="1600" i="1" dirty="0">
                <a:latin typeface="Eurostile"/>
                <a:cs typeface="Eurostile"/>
              </a:rPr>
              <a:t>. 2011 Aug;16(4):373-7</a:t>
            </a:r>
            <a:r>
              <a:rPr lang="en-US" sz="2000" i="1" dirty="0" smtClean="0">
                <a:latin typeface="Eurostile"/>
                <a:cs typeface="Eurostile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US" sz="1600" i="1" dirty="0" err="1">
                <a:latin typeface="Eurostile"/>
                <a:cs typeface="Eurostile"/>
              </a:rPr>
              <a:t>Migliore</a:t>
            </a:r>
            <a:r>
              <a:rPr lang="en-US" sz="1600" i="1" dirty="0">
                <a:latin typeface="Eurostile"/>
                <a:cs typeface="Eurostile"/>
              </a:rPr>
              <a:t> A, </a:t>
            </a:r>
            <a:r>
              <a:rPr lang="en-US" sz="1600" i="1" dirty="0" err="1">
                <a:latin typeface="Eurostile"/>
                <a:cs typeface="Eurostile"/>
              </a:rPr>
              <a:t>Giovannangeli</a:t>
            </a:r>
            <a:r>
              <a:rPr lang="en-US" sz="1600" i="1" dirty="0">
                <a:latin typeface="Eurostile"/>
                <a:cs typeface="Eurostile"/>
              </a:rPr>
              <a:t> F, </a:t>
            </a:r>
            <a:r>
              <a:rPr lang="en-US" sz="1600" i="1" dirty="0" err="1">
                <a:latin typeface="Eurostile"/>
                <a:cs typeface="Eurostile"/>
              </a:rPr>
              <a:t>Bizzi</a:t>
            </a:r>
            <a:r>
              <a:rPr lang="en-US" sz="1600" i="1" dirty="0">
                <a:latin typeface="Eurostile"/>
                <a:cs typeface="Eurostile"/>
              </a:rPr>
              <a:t> E, </a:t>
            </a:r>
            <a:r>
              <a:rPr lang="en-US" sz="1600" i="1" dirty="0" err="1">
                <a:latin typeface="Eurostile"/>
                <a:cs typeface="Eurostile"/>
              </a:rPr>
              <a:t>Massafra</a:t>
            </a:r>
            <a:r>
              <a:rPr lang="en-US" sz="1600" i="1" dirty="0">
                <a:latin typeface="Eurostile"/>
                <a:cs typeface="Eurostile"/>
              </a:rPr>
              <a:t> U, </a:t>
            </a:r>
            <a:r>
              <a:rPr lang="en-US" sz="1600" i="1" dirty="0" err="1">
                <a:latin typeface="Eurostile"/>
                <a:cs typeface="Eurostile"/>
              </a:rPr>
              <a:t>Alimonti</a:t>
            </a:r>
            <a:r>
              <a:rPr lang="en-US" sz="1600" i="1" dirty="0">
                <a:latin typeface="Eurostile"/>
                <a:cs typeface="Eurostile"/>
              </a:rPr>
              <a:t> A, </a:t>
            </a:r>
            <a:r>
              <a:rPr lang="en-US" sz="1600" i="1" dirty="0" err="1">
                <a:latin typeface="Eurostile"/>
                <a:cs typeface="Eurostile"/>
              </a:rPr>
              <a:t>Laganà</a:t>
            </a:r>
            <a:r>
              <a:rPr lang="en-US" sz="1600" i="1" dirty="0">
                <a:latin typeface="Eurostile"/>
                <a:cs typeface="Eurostile"/>
              </a:rPr>
              <a:t> B, </a:t>
            </a:r>
            <a:r>
              <a:rPr lang="en-US" sz="1600" i="1" dirty="0" err="1">
                <a:latin typeface="Eurostile"/>
                <a:cs typeface="Eurostile"/>
              </a:rPr>
              <a:t>Diamanti</a:t>
            </a:r>
            <a:r>
              <a:rPr lang="en-US" sz="1600" i="1" dirty="0">
                <a:latin typeface="Eurostile"/>
                <a:cs typeface="Eurostile"/>
              </a:rPr>
              <a:t> </a:t>
            </a:r>
            <a:r>
              <a:rPr lang="en-US" sz="1600" i="1" dirty="0" err="1">
                <a:latin typeface="Eurostile"/>
                <a:cs typeface="Eurostile"/>
              </a:rPr>
              <a:t>Picchianti</a:t>
            </a:r>
            <a:r>
              <a:rPr lang="en-US" sz="1600" i="1" dirty="0">
                <a:latin typeface="Eurostile"/>
                <a:cs typeface="Eurostile"/>
              </a:rPr>
              <a:t> A, </a:t>
            </a:r>
            <a:r>
              <a:rPr lang="en-US" sz="1600" i="1" dirty="0" err="1">
                <a:latin typeface="Eurostile"/>
                <a:cs typeface="Eurostile"/>
              </a:rPr>
              <a:t>Germano</a:t>
            </a:r>
            <a:r>
              <a:rPr lang="en-US" sz="1600" i="1" dirty="0">
                <a:latin typeface="Eurostile"/>
                <a:cs typeface="Eurostile"/>
              </a:rPr>
              <a:t> V, </a:t>
            </a:r>
            <a:r>
              <a:rPr lang="en-US" sz="1600" i="1" dirty="0" err="1">
                <a:latin typeface="Eurostile"/>
                <a:cs typeface="Eurostile"/>
              </a:rPr>
              <a:t>Granata</a:t>
            </a:r>
            <a:r>
              <a:rPr lang="en-US" sz="1600" i="1" dirty="0">
                <a:latin typeface="Eurostile"/>
                <a:cs typeface="Eurostile"/>
              </a:rPr>
              <a:t> M, </a:t>
            </a:r>
            <a:r>
              <a:rPr lang="en-US" sz="1600" i="1" dirty="0" err="1">
                <a:latin typeface="Eurostile"/>
                <a:cs typeface="Eurostile"/>
              </a:rPr>
              <a:t>Piscitelli</a:t>
            </a:r>
            <a:r>
              <a:rPr lang="en-US" sz="1600" i="1" dirty="0">
                <a:latin typeface="Eurostile"/>
                <a:cs typeface="Eurostile"/>
              </a:rPr>
              <a:t> </a:t>
            </a:r>
            <a:r>
              <a:rPr lang="en-US" sz="1600" i="1" dirty="0" err="1" smtClean="0">
                <a:latin typeface="Eurostile"/>
                <a:cs typeface="Eurostile"/>
              </a:rPr>
              <a:t>P.Viscosupplementation</a:t>
            </a:r>
            <a:r>
              <a:rPr lang="en-US" sz="1600" i="1" dirty="0" smtClean="0">
                <a:latin typeface="Eurostile"/>
                <a:cs typeface="Eurostile"/>
              </a:rPr>
              <a:t> </a:t>
            </a:r>
            <a:r>
              <a:rPr lang="en-US" sz="1600" i="1" dirty="0">
                <a:latin typeface="Eurostile"/>
                <a:cs typeface="Eurostile"/>
              </a:rPr>
              <a:t>in the management of ankle osteoarthritis: a review</a:t>
            </a:r>
            <a:r>
              <a:rPr lang="en-US" sz="1600" i="1" dirty="0" smtClean="0">
                <a:latin typeface="Eurostile"/>
                <a:cs typeface="Eurostile"/>
              </a:rPr>
              <a:t>.</a:t>
            </a:r>
            <a:r>
              <a:rPr lang="en-US" sz="1600" i="1" dirty="0">
                <a:latin typeface="Eurostile"/>
                <a:cs typeface="Eurostile"/>
              </a:rPr>
              <a:t> Arch </a:t>
            </a:r>
            <a:r>
              <a:rPr lang="en-US" sz="1600" i="1" dirty="0" err="1">
                <a:latin typeface="Eurostile"/>
                <a:cs typeface="Eurostile"/>
              </a:rPr>
              <a:t>Orthop</a:t>
            </a:r>
            <a:r>
              <a:rPr lang="en-US" sz="1600" i="1" dirty="0">
                <a:latin typeface="Eurostile"/>
                <a:cs typeface="Eurostile"/>
              </a:rPr>
              <a:t> Trauma Surg. 2011 Jan;131(1):139-47. </a:t>
            </a:r>
            <a:r>
              <a:rPr lang="en-US" sz="1600" i="1" dirty="0" err="1">
                <a:latin typeface="Eurostile"/>
                <a:cs typeface="Eurostile"/>
              </a:rPr>
              <a:t>Epub</a:t>
            </a:r>
            <a:r>
              <a:rPr lang="en-US" sz="1600" i="1" dirty="0">
                <a:latin typeface="Eurostile"/>
                <a:cs typeface="Eurostile"/>
              </a:rPr>
              <a:t> 2010 Aug 10.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n-US" sz="2000" i="1" dirty="0">
              <a:latin typeface="Eurostile"/>
              <a:cs typeface="Eurostile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n-US" sz="2000" i="1" dirty="0" smtClean="0">
              <a:latin typeface="Eurostile"/>
              <a:cs typeface="Eurostile"/>
            </a:endParaRPr>
          </a:p>
          <a:p>
            <a:pPr algn="just">
              <a:defRPr/>
            </a:pPr>
            <a:r>
              <a:rPr lang="it-IT" sz="2000" i="1" dirty="0" smtClean="0">
                <a:latin typeface="Eurostile"/>
                <a:cs typeface="Eurostile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it-IT" sz="2000" i="1" dirty="0">
              <a:latin typeface="Eurostile"/>
              <a:cs typeface="Eurostile"/>
            </a:endParaRPr>
          </a:p>
          <a:p>
            <a:pPr algn="just">
              <a:defRPr/>
            </a:pPr>
            <a:endParaRPr lang="it-IT" sz="2000" i="1" dirty="0">
              <a:latin typeface="Eurostile"/>
              <a:cs typeface="Eurostile"/>
            </a:endParaRPr>
          </a:p>
          <a:p>
            <a:pPr algn="just">
              <a:defRPr/>
            </a:pPr>
            <a:endParaRPr lang="it-IT" sz="2000" i="1" dirty="0" smtClean="0">
              <a:latin typeface="Eurostile"/>
              <a:cs typeface="Eurostile"/>
            </a:endParaRPr>
          </a:p>
          <a:p>
            <a:pPr algn="just">
              <a:defRPr/>
            </a:pPr>
            <a:endParaRPr lang="it-IT" sz="2000" i="1" dirty="0" smtClean="0">
              <a:latin typeface="Eurostile"/>
              <a:cs typeface="Eurostile"/>
            </a:endParaRPr>
          </a:p>
        </p:txBody>
      </p:sp>
      <p:cxnSp>
        <p:nvCxnSpPr>
          <p:cNvPr id="49" name="Connettore 1 48"/>
          <p:cNvCxnSpPr/>
          <p:nvPr/>
        </p:nvCxnSpPr>
        <p:spPr bwMode="auto">
          <a:xfrm>
            <a:off x="360214" y="6481341"/>
            <a:ext cx="1584176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Rectangle 181"/>
          <p:cNvSpPr>
            <a:spLocks noChangeArrowheads="1"/>
          </p:cNvSpPr>
          <p:nvPr/>
        </p:nvSpPr>
        <p:spPr bwMode="auto">
          <a:xfrm>
            <a:off x="8785151" y="8209187"/>
            <a:ext cx="15769752" cy="546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bIns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Eurostile"/>
                <a:cs typeface="Eurostile"/>
              </a:rPr>
              <a:t>Methods: </a:t>
            </a:r>
            <a:endParaRPr lang="it-IT" sz="3200" b="1" dirty="0">
              <a:solidFill>
                <a:srgbClr val="FF0000"/>
              </a:solidFill>
              <a:latin typeface="Eurostile"/>
              <a:cs typeface="Eurostile"/>
            </a:endParaRPr>
          </a:p>
          <a:p>
            <a:pPr algn="just"/>
            <a:r>
              <a:rPr lang="en-US" sz="3200" dirty="0">
                <a:latin typeface="Eurostile"/>
                <a:cs typeface="Eurostile"/>
              </a:rPr>
              <a:t>In the years  from 2008 to 2011 over 220 athletes received an intra-articular ultrasound-guided </a:t>
            </a:r>
            <a:r>
              <a:rPr lang="en-US" sz="3200" dirty="0" smtClean="0">
                <a:latin typeface="Eurostile"/>
                <a:cs typeface="Eurostile"/>
              </a:rPr>
              <a:t>HA injection </a:t>
            </a:r>
            <a:r>
              <a:rPr lang="en-US" sz="3200" dirty="0">
                <a:latin typeface="Eurostile"/>
                <a:cs typeface="Eurostile"/>
              </a:rPr>
              <a:t>for a condition of osteoarthritis; </a:t>
            </a:r>
            <a:r>
              <a:rPr lang="en-US" sz="3200" b="1" dirty="0" smtClean="0">
                <a:latin typeface="Eurostile"/>
                <a:cs typeface="Eurostile"/>
              </a:rPr>
              <a:t>16 </a:t>
            </a:r>
            <a:r>
              <a:rPr lang="en-US" sz="3200" b="1" dirty="0">
                <a:latin typeface="Eurostile"/>
                <a:cs typeface="Eurostile"/>
              </a:rPr>
              <a:t>athletes were affected by ankle </a:t>
            </a:r>
            <a:r>
              <a:rPr lang="en-US" sz="3200" b="1" dirty="0" smtClean="0">
                <a:latin typeface="Eurostile"/>
                <a:cs typeface="Eurostile"/>
              </a:rPr>
              <a:t>osteoarthritis,</a:t>
            </a:r>
            <a:r>
              <a:rPr lang="en-US" sz="3200" b="1" dirty="0" smtClean="0"/>
              <a:t> </a:t>
            </a:r>
            <a:r>
              <a:rPr lang="en-US" sz="3200" b="1" dirty="0"/>
              <a:t>mean age 34.68, </a:t>
            </a:r>
            <a:r>
              <a:rPr lang="en-US" sz="3200" b="1" dirty="0" smtClean="0"/>
              <a:t>min. </a:t>
            </a:r>
            <a:r>
              <a:rPr lang="en-US" sz="3200" b="1" dirty="0"/>
              <a:t>14 and maximum </a:t>
            </a:r>
            <a:r>
              <a:rPr lang="en-US" sz="3200" b="1" dirty="0" smtClean="0"/>
              <a:t>61. </a:t>
            </a:r>
            <a:r>
              <a:rPr lang="en-US" sz="3200" b="1" dirty="0"/>
              <a:t>Two boys aged </a:t>
            </a:r>
            <a:r>
              <a:rPr lang="en-US" sz="3200" b="1" dirty="0" smtClean="0"/>
              <a:t>14, male, </a:t>
            </a:r>
            <a:r>
              <a:rPr lang="en-US" sz="3200" b="1" dirty="0"/>
              <a:t>and </a:t>
            </a:r>
            <a:r>
              <a:rPr lang="en-US" sz="3200" b="1" dirty="0" smtClean="0"/>
              <a:t>15, female, had </a:t>
            </a:r>
            <a:r>
              <a:rPr lang="en-US" sz="3200" b="1" dirty="0"/>
              <a:t>cartilage lesion shown on MRI after ankle </a:t>
            </a:r>
            <a:r>
              <a:rPr lang="en-US" sz="3200" b="1" dirty="0" smtClean="0"/>
              <a:t>sprain.</a:t>
            </a:r>
            <a:r>
              <a:rPr lang="en-US" sz="3200" b="1" dirty="0" smtClean="0">
                <a:latin typeface="Eurostile"/>
                <a:cs typeface="Eurostile"/>
              </a:rPr>
              <a:t> </a:t>
            </a:r>
            <a:r>
              <a:rPr lang="en-US" sz="3200" b="1" dirty="0">
                <a:latin typeface="Eurostile"/>
                <a:cs typeface="Eurostile"/>
              </a:rPr>
              <a:t>Medium-weight </a:t>
            </a:r>
            <a:r>
              <a:rPr lang="en-US" sz="3200" b="1" dirty="0" err="1">
                <a:latin typeface="Eurostile"/>
                <a:cs typeface="Eurostile"/>
              </a:rPr>
              <a:t>hyaluronans</a:t>
            </a:r>
            <a:r>
              <a:rPr lang="en-US" sz="3200" b="1" dirty="0">
                <a:latin typeface="Eurostile"/>
                <a:cs typeface="Eurostile"/>
              </a:rPr>
              <a:t> were used. All patients were evaluated by means of pain VAS </a:t>
            </a:r>
            <a:r>
              <a:rPr lang="en-US" sz="3200" b="1" dirty="0" smtClean="0">
                <a:latin typeface="Eurostile"/>
                <a:cs typeface="Eurostile"/>
              </a:rPr>
              <a:t>and FADI sport</a:t>
            </a:r>
            <a:r>
              <a:rPr lang="en-US" sz="3200" dirty="0" smtClean="0">
                <a:latin typeface="Eurostile"/>
                <a:cs typeface="Eurostile"/>
              </a:rPr>
              <a:t> (foot and ankle disability sport index) </a:t>
            </a:r>
            <a:r>
              <a:rPr lang="en-US" sz="3200" b="1" dirty="0" err="1">
                <a:latin typeface="Eurostile"/>
                <a:cs typeface="Eurostile"/>
              </a:rPr>
              <a:t>antero</a:t>
            </a:r>
            <a:r>
              <a:rPr lang="en-US" sz="3200" b="1" dirty="0">
                <a:latin typeface="Eurostile"/>
                <a:cs typeface="Eurostile"/>
              </a:rPr>
              <a:t>-posterior standing range of motion by the use of a goniometer at baseline and after 6 months</a:t>
            </a:r>
            <a:r>
              <a:rPr lang="en-US" sz="3200" dirty="0">
                <a:latin typeface="Eurostile"/>
                <a:cs typeface="Eurostile"/>
              </a:rPr>
              <a:t>. </a:t>
            </a:r>
            <a:r>
              <a:rPr lang="en-US" sz="3200" b="1" dirty="0">
                <a:latin typeface="Eurostile"/>
                <a:cs typeface="Eurostile"/>
              </a:rPr>
              <a:t>All injections were ultrasound-guided. All patients also underwent a variable number of rehabilitation sessions</a:t>
            </a:r>
            <a:r>
              <a:rPr lang="en-US" sz="3200" dirty="0">
                <a:latin typeface="Eurostile"/>
                <a:cs typeface="Eurostile"/>
              </a:rPr>
              <a:t>. All adverse events were recorded.</a:t>
            </a:r>
            <a:endParaRPr lang="it-IT" sz="3200" dirty="0">
              <a:latin typeface="Eurostile"/>
              <a:cs typeface="Eurostile"/>
            </a:endParaRPr>
          </a:p>
        </p:txBody>
      </p:sp>
      <p:cxnSp>
        <p:nvCxnSpPr>
          <p:cNvPr id="97" name="Connettore 1 96"/>
          <p:cNvCxnSpPr/>
          <p:nvPr/>
        </p:nvCxnSpPr>
        <p:spPr bwMode="auto">
          <a:xfrm>
            <a:off x="360215" y="37228411"/>
            <a:ext cx="24410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CasellaDiTesto 1"/>
          <p:cNvSpPr txBox="1"/>
          <p:nvPr/>
        </p:nvSpPr>
        <p:spPr>
          <a:xfrm>
            <a:off x="15392400" y="33147000"/>
            <a:ext cx="184666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67" name="CasellaDiTesto 4"/>
          <p:cNvSpPr txBox="1">
            <a:spLocks noChangeArrowheads="1"/>
          </p:cNvSpPr>
          <p:nvPr/>
        </p:nvSpPr>
        <p:spPr bwMode="auto">
          <a:xfrm>
            <a:off x="576239" y="24757373"/>
            <a:ext cx="70567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800" dirty="0" smtClean="0">
                <a:latin typeface="Eurostile"/>
                <a:cs typeface="Eurostile"/>
              </a:rPr>
              <a:t>Fig.1 HA </a:t>
            </a:r>
            <a:r>
              <a:rPr lang="it-IT" sz="1800" dirty="0" err="1" smtClean="0">
                <a:latin typeface="Eurostile"/>
                <a:cs typeface="Eurostile"/>
              </a:rPr>
              <a:t>Injection</a:t>
            </a:r>
            <a:r>
              <a:rPr lang="it-IT" sz="1800" dirty="0" smtClean="0">
                <a:latin typeface="Eurostile"/>
                <a:cs typeface="Eurostile"/>
              </a:rPr>
              <a:t> </a:t>
            </a:r>
          </a:p>
          <a:p>
            <a:pPr algn="ctr" eaLnBrk="1" hangingPunct="1"/>
            <a:endParaRPr lang="it-IT" sz="1800" baseline="30000" dirty="0">
              <a:latin typeface="Eurostile"/>
              <a:cs typeface="Eurostile"/>
            </a:endParaRPr>
          </a:p>
        </p:txBody>
      </p:sp>
      <p:pic>
        <p:nvPicPr>
          <p:cNvPr id="7" name="Immagine 6" descr="Schermata 07-2456135 alle 11.11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111" y="216299"/>
            <a:ext cx="6624736" cy="6636003"/>
          </a:xfrm>
          <a:prstGeom prst="rect">
            <a:avLst/>
          </a:prstGeom>
        </p:spPr>
      </p:pic>
      <p:graphicFrame>
        <p:nvGraphicFramePr>
          <p:cNvPr id="18" name="Gra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047593"/>
              </p:ext>
            </p:extLst>
          </p:nvPr>
        </p:nvGraphicFramePr>
        <p:xfrm>
          <a:off x="705956" y="9145291"/>
          <a:ext cx="727280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a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705911"/>
              </p:ext>
            </p:extLst>
          </p:nvPr>
        </p:nvGraphicFramePr>
        <p:xfrm>
          <a:off x="576239" y="15193963"/>
          <a:ext cx="712172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8785151" y="13838000"/>
            <a:ext cx="15769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Access to the joint is between the tendon of the extensor </a:t>
            </a:r>
            <a:r>
              <a:rPr lang="en-US" sz="3200" b="1" dirty="0" err="1" smtClean="0"/>
              <a:t>hallucis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longus</a:t>
            </a:r>
            <a:r>
              <a:rPr lang="en-US" sz="3200" b="1" dirty="0" smtClean="0"/>
              <a:t> and the tendon of the extensor </a:t>
            </a:r>
            <a:r>
              <a:rPr lang="en-US" sz="3200" b="1" dirty="0" err="1" smtClean="0"/>
              <a:t>digitorum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longus</a:t>
            </a:r>
            <a:r>
              <a:rPr lang="en-US" sz="3200" b="1" dirty="0" smtClean="0"/>
              <a:t> </a:t>
            </a:r>
            <a:r>
              <a:rPr lang="en-US" sz="3200" dirty="0" smtClean="0"/>
              <a:t>(Fig.1). </a:t>
            </a:r>
            <a:r>
              <a:rPr lang="it-IT" sz="3200" b="1" dirty="0" smtClean="0">
                <a:latin typeface="Eurostile"/>
                <a:cs typeface="Eurostile"/>
              </a:rPr>
              <a:t>A </a:t>
            </a:r>
            <a:r>
              <a:rPr lang="it-IT" sz="3200" b="1" dirty="0" err="1">
                <a:latin typeface="Eurostile"/>
                <a:cs typeface="Eurostile"/>
              </a:rPr>
              <a:t>total</a:t>
            </a:r>
            <a:r>
              <a:rPr lang="it-IT" sz="3200" b="1" dirty="0">
                <a:latin typeface="Eurostile"/>
                <a:cs typeface="Eurostile"/>
              </a:rPr>
              <a:t> of 48 </a:t>
            </a:r>
            <a:r>
              <a:rPr lang="it-IT" sz="3200" b="1" dirty="0" err="1">
                <a:latin typeface="Eurostile"/>
                <a:cs typeface="Eurostile"/>
              </a:rPr>
              <a:t>injections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was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administered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smtClean="0">
                <a:latin typeface="Eurostile"/>
                <a:cs typeface="Eurostile"/>
              </a:rPr>
              <a:t>(</a:t>
            </a:r>
            <a:r>
              <a:rPr lang="it-IT" sz="3200" b="1" dirty="0" err="1">
                <a:latin typeface="Eurostile"/>
                <a:cs typeface="Eurostile"/>
              </a:rPr>
              <a:t>three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injections</a:t>
            </a:r>
            <a:r>
              <a:rPr lang="it-IT" sz="3200" b="1" dirty="0">
                <a:latin typeface="Eurostile"/>
                <a:cs typeface="Eurostile"/>
              </a:rPr>
              <a:t> for </a:t>
            </a:r>
            <a:r>
              <a:rPr lang="it-IT" sz="3200" b="1" dirty="0" err="1">
                <a:latin typeface="Eurostile"/>
                <a:cs typeface="Eurostile"/>
              </a:rPr>
              <a:t>each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patient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every</a:t>
            </a:r>
            <a:r>
              <a:rPr lang="it-IT" sz="3200" b="1" dirty="0">
                <a:latin typeface="Eurostile"/>
                <a:cs typeface="Eurostile"/>
              </a:rPr>
              <a:t> </a:t>
            </a:r>
            <a:r>
              <a:rPr lang="it-IT" sz="3200" b="1" dirty="0" err="1">
                <a:latin typeface="Eurostile"/>
                <a:cs typeface="Eurostile"/>
              </a:rPr>
              <a:t>two</a:t>
            </a:r>
            <a:r>
              <a:rPr lang="it-IT" sz="3200" b="1" dirty="0">
                <a:latin typeface="Eurostile"/>
                <a:cs typeface="Eurostile"/>
              </a:rPr>
              <a:t> weeks</a:t>
            </a:r>
            <a:r>
              <a:rPr lang="it-IT" sz="3200" b="1" dirty="0" smtClean="0">
                <a:latin typeface="Eurostile"/>
                <a:cs typeface="Eurostile"/>
              </a:rPr>
              <a:t>). </a:t>
            </a:r>
            <a:r>
              <a:rPr lang="it-IT" sz="3200" dirty="0"/>
              <a:t>The </a:t>
            </a:r>
            <a:r>
              <a:rPr lang="it-IT" sz="3200" dirty="0" err="1"/>
              <a:t>potential</a:t>
            </a:r>
            <a:r>
              <a:rPr lang="it-IT" sz="3200" dirty="0"/>
              <a:t> for </a:t>
            </a:r>
            <a:r>
              <a:rPr lang="it-IT" sz="3200" dirty="0" err="1"/>
              <a:t>treating</a:t>
            </a:r>
            <a:r>
              <a:rPr lang="it-IT" sz="3200" dirty="0"/>
              <a:t> </a:t>
            </a:r>
            <a:r>
              <a:rPr lang="it-IT" sz="3200" dirty="0" err="1"/>
              <a:t>osteoarthritis</a:t>
            </a:r>
            <a:r>
              <a:rPr lang="it-IT" sz="3200" dirty="0"/>
              <a:t> of the </a:t>
            </a:r>
            <a:r>
              <a:rPr lang="it-IT" sz="3200" dirty="0" err="1"/>
              <a:t>ankle</a:t>
            </a:r>
            <a:r>
              <a:rPr lang="it-IT" sz="3200" dirty="0"/>
              <a:t> joint by </a:t>
            </a:r>
            <a:r>
              <a:rPr lang="it-IT" sz="3200" dirty="0" err="1"/>
              <a:t>viscosupplementation</a:t>
            </a:r>
            <a:r>
              <a:rPr lang="it-IT" sz="3200" dirty="0"/>
              <a:t> </a:t>
            </a:r>
            <a:r>
              <a:rPr lang="it-IT" sz="3200" dirty="0" err="1"/>
              <a:t>has</a:t>
            </a:r>
            <a:r>
              <a:rPr lang="it-IT" sz="3200" dirty="0"/>
              <a:t> </a:t>
            </a:r>
            <a:r>
              <a:rPr lang="it-IT" sz="3200" dirty="0" err="1"/>
              <a:t>been</a:t>
            </a:r>
            <a:r>
              <a:rPr lang="it-IT" sz="3200" dirty="0"/>
              <a:t> </a:t>
            </a:r>
            <a:r>
              <a:rPr lang="it-IT" sz="3200" dirty="0" err="1"/>
              <a:t>suggested</a:t>
            </a:r>
            <a:r>
              <a:rPr lang="it-IT" sz="3200" dirty="0"/>
              <a:t> in </a:t>
            </a:r>
            <a:r>
              <a:rPr lang="it-IT" sz="3200" dirty="0" err="1" smtClean="0"/>
              <a:t>literature</a:t>
            </a:r>
            <a:r>
              <a:rPr lang="it-IT" sz="3200" dirty="0"/>
              <a:t>, </a:t>
            </a:r>
            <a:r>
              <a:rPr lang="it-IT" sz="3200" dirty="0" err="1"/>
              <a:t>however</a:t>
            </a:r>
            <a:r>
              <a:rPr lang="it-IT" sz="3200" dirty="0"/>
              <a:t>, no </a:t>
            </a:r>
            <a:r>
              <a:rPr lang="it-IT" sz="3200" dirty="0" err="1"/>
              <a:t>dosing</a:t>
            </a:r>
            <a:r>
              <a:rPr lang="it-IT" sz="3200" dirty="0"/>
              <a:t> </a:t>
            </a:r>
            <a:r>
              <a:rPr lang="it-IT" sz="3200" dirty="0" err="1"/>
              <a:t>studies</a:t>
            </a:r>
            <a:r>
              <a:rPr lang="it-IT" sz="3200" dirty="0"/>
              <a:t> </a:t>
            </a:r>
            <a:r>
              <a:rPr lang="it-IT" sz="3200" dirty="0" err="1"/>
              <a:t>have</a:t>
            </a:r>
            <a:r>
              <a:rPr lang="it-IT" sz="3200" dirty="0"/>
              <a:t> </a:t>
            </a:r>
            <a:r>
              <a:rPr lang="it-IT" sz="3200" dirty="0" err="1"/>
              <a:t>been</a:t>
            </a:r>
            <a:r>
              <a:rPr lang="it-IT" sz="3200" dirty="0"/>
              <a:t> </a:t>
            </a:r>
            <a:r>
              <a:rPr lang="it-IT" sz="3200" dirty="0" err="1"/>
              <a:t>published</a:t>
            </a:r>
            <a:r>
              <a:rPr lang="it-IT" sz="3200" dirty="0"/>
              <a:t> to date, and </a:t>
            </a:r>
            <a:r>
              <a:rPr lang="it-IT" sz="3200" dirty="0" err="1"/>
              <a:t>dosing</a:t>
            </a:r>
            <a:r>
              <a:rPr lang="it-IT" sz="3200" dirty="0"/>
              <a:t> in the </a:t>
            </a:r>
            <a:r>
              <a:rPr lang="it-IT" sz="3200" dirty="0" err="1"/>
              <a:t>ankle</a:t>
            </a:r>
            <a:r>
              <a:rPr lang="it-IT" sz="3200" dirty="0"/>
              <a:t> joint </a:t>
            </a:r>
            <a:r>
              <a:rPr lang="it-IT" sz="3200" dirty="0" err="1"/>
              <a:t>remains</a:t>
            </a:r>
            <a:r>
              <a:rPr lang="it-IT" sz="3200" dirty="0"/>
              <a:t> an area for </a:t>
            </a:r>
            <a:r>
              <a:rPr lang="it-IT" sz="3200" dirty="0" err="1" smtClean="0"/>
              <a:t>discussion</a:t>
            </a:r>
            <a:r>
              <a:rPr lang="it-IT" sz="3200" dirty="0" smtClean="0"/>
              <a:t>. </a:t>
            </a:r>
            <a:r>
              <a:rPr lang="it-IT" sz="3200" b="1" dirty="0" err="1" smtClean="0"/>
              <a:t>We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used</a:t>
            </a:r>
            <a:r>
              <a:rPr lang="it-IT" sz="3200" b="1" dirty="0" smtClean="0"/>
              <a:t> 2 ml of medium </a:t>
            </a:r>
            <a:r>
              <a:rPr lang="it-IT" sz="3200" b="1" dirty="0" err="1" smtClean="0"/>
              <a:t>weight</a:t>
            </a:r>
            <a:r>
              <a:rPr lang="it-IT" sz="3200" b="1" dirty="0" smtClean="0"/>
              <a:t> Ha for </a:t>
            </a:r>
            <a:r>
              <a:rPr lang="it-IT" sz="3200" b="1" dirty="0" err="1" smtClean="0"/>
              <a:t>each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infiltration</a:t>
            </a:r>
            <a:r>
              <a:rPr lang="it-IT" sz="3200" b="1" dirty="0" smtClean="0"/>
              <a:t>, </a:t>
            </a:r>
            <a:r>
              <a:rPr lang="it-IT" sz="3200" b="1" dirty="0" err="1" smtClean="0"/>
              <a:t>well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tolerated</a:t>
            </a:r>
            <a:r>
              <a:rPr lang="it-IT" sz="3200" b="1" dirty="0" smtClean="0"/>
              <a:t> by the </a:t>
            </a:r>
            <a:r>
              <a:rPr lang="it-IT" sz="3200" b="1" dirty="0" err="1" smtClean="0"/>
              <a:t>patients</a:t>
            </a:r>
            <a:r>
              <a:rPr lang="it-IT" sz="3200" b="1" dirty="0" smtClean="0"/>
              <a:t>. </a:t>
            </a:r>
            <a:r>
              <a:rPr lang="en-US" sz="3200" b="1" dirty="0"/>
              <a:t>Just before the </a:t>
            </a:r>
            <a:r>
              <a:rPr lang="en-US" sz="3200" b="1" dirty="0" smtClean="0"/>
              <a:t>infiltration, the </a:t>
            </a:r>
            <a:r>
              <a:rPr lang="en-US" sz="3200" b="1" dirty="0"/>
              <a:t>therapist </a:t>
            </a:r>
            <a:r>
              <a:rPr lang="en-US" sz="3200" b="1" dirty="0" smtClean="0"/>
              <a:t>prepared </a:t>
            </a:r>
            <a:r>
              <a:rPr lang="en-US" sz="3200" b="1" dirty="0"/>
              <a:t>the joint to receive HA releasing the soft tissues.</a:t>
            </a:r>
          </a:p>
          <a:p>
            <a:pPr algn="just"/>
            <a:endParaRPr lang="it-IT" sz="3200" dirty="0"/>
          </a:p>
        </p:txBody>
      </p:sp>
      <p:graphicFrame>
        <p:nvGraphicFramePr>
          <p:cNvPr id="24" name="Gra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652808"/>
              </p:ext>
            </p:extLst>
          </p:nvPr>
        </p:nvGraphicFramePr>
        <p:xfrm>
          <a:off x="18583472" y="26067171"/>
          <a:ext cx="5971431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G:\Foto e video\Foto\Foto Pazienti Infiltrati\infiltrazione cavigli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4" y="21598275"/>
            <a:ext cx="3092399" cy="31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Gra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986322"/>
              </p:ext>
            </p:extLst>
          </p:nvPr>
        </p:nvGraphicFramePr>
        <p:xfrm>
          <a:off x="18578239" y="31107731"/>
          <a:ext cx="5976664" cy="4368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8763113" y="18002275"/>
            <a:ext cx="15791790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/>
              <a:t>The </a:t>
            </a:r>
            <a:r>
              <a:rPr lang="it-IT" sz="3200" b="1" dirty="0" err="1"/>
              <a:t>rehabilitation</a:t>
            </a:r>
            <a:r>
              <a:rPr lang="it-IT" sz="3200" b="1" dirty="0"/>
              <a:t> </a:t>
            </a:r>
            <a:r>
              <a:rPr lang="it-IT" sz="3200" b="1" dirty="0" err="1"/>
              <a:t>protocol</a:t>
            </a:r>
            <a:r>
              <a:rPr lang="it-IT" sz="3200" b="1" dirty="0"/>
              <a:t> </a:t>
            </a:r>
            <a:r>
              <a:rPr lang="it-IT" sz="3200" b="1" dirty="0" err="1"/>
              <a:t>consisted</a:t>
            </a:r>
            <a:r>
              <a:rPr lang="it-IT" sz="3200" b="1" dirty="0"/>
              <a:t> in a </a:t>
            </a:r>
            <a:r>
              <a:rPr lang="it-IT" sz="3200" b="1" dirty="0" err="1"/>
              <a:t>programme</a:t>
            </a:r>
            <a:r>
              <a:rPr lang="it-IT" sz="3200" b="1" dirty="0"/>
              <a:t> of </a:t>
            </a:r>
            <a:r>
              <a:rPr lang="it-IT" sz="3200" b="1" dirty="0" err="1"/>
              <a:t>manual</a:t>
            </a:r>
            <a:r>
              <a:rPr lang="it-IT" sz="3200" b="1" dirty="0"/>
              <a:t> </a:t>
            </a:r>
            <a:r>
              <a:rPr lang="it-IT" sz="3200" b="1" dirty="0" err="1"/>
              <a:t>therapy</a:t>
            </a:r>
            <a:r>
              <a:rPr lang="it-IT" sz="3200" b="1" dirty="0"/>
              <a:t> </a:t>
            </a:r>
            <a:r>
              <a:rPr lang="it-IT" sz="3200" b="1" dirty="0" err="1"/>
              <a:t>lasting</a:t>
            </a:r>
            <a:r>
              <a:rPr lang="it-IT" sz="3200" b="1" dirty="0"/>
              <a:t> 6 to 8 weeks</a:t>
            </a:r>
            <a:r>
              <a:rPr lang="it-IT" sz="3200" dirty="0"/>
              <a:t>, </a:t>
            </a:r>
            <a:r>
              <a:rPr lang="it-IT" sz="3200" dirty="0" err="1"/>
              <a:t>preceded</a:t>
            </a:r>
            <a:r>
              <a:rPr lang="it-IT" sz="3200" dirty="0"/>
              <a:t> by </a:t>
            </a:r>
            <a:r>
              <a:rPr lang="it-IT" sz="3200" dirty="0" err="1" smtClean="0"/>
              <a:t>clinical</a:t>
            </a:r>
            <a:r>
              <a:rPr lang="it-IT" sz="3200" dirty="0" smtClean="0"/>
              <a:t> </a:t>
            </a:r>
            <a:r>
              <a:rPr lang="it-IT" sz="3200" dirty="0" err="1"/>
              <a:t>examination</a:t>
            </a:r>
            <a:r>
              <a:rPr lang="it-IT" sz="3200" dirty="0"/>
              <a:t> to </a:t>
            </a:r>
            <a:r>
              <a:rPr lang="it-IT" sz="3200" dirty="0" err="1"/>
              <a:t>assess</a:t>
            </a:r>
            <a:r>
              <a:rPr lang="it-IT" sz="3200" dirty="0"/>
              <a:t> </a:t>
            </a:r>
            <a:r>
              <a:rPr lang="it-IT" sz="3200" dirty="0" err="1"/>
              <a:t>active</a:t>
            </a:r>
            <a:r>
              <a:rPr lang="it-IT" sz="3200" dirty="0"/>
              <a:t> and passive </a:t>
            </a:r>
            <a:r>
              <a:rPr lang="it-IT" sz="3200" dirty="0" err="1"/>
              <a:t>movements</a:t>
            </a:r>
            <a:r>
              <a:rPr lang="it-IT" sz="3200" dirty="0"/>
              <a:t> of the </a:t>
            </a:r>
            <a:r>
              <a:rPr lang="it-IT" sz="3200" dirty="0" err="1" smtClean="0"/>
              <a:t>ankle</a:t>
            </a:r>
            <a:r>
              <a:rPr lang="it-IT" sz="3200" dirty="0" smtClean="0"/>
              <a:t>. </a:t>
            </a:r>
            <a:r>
              <a:rPr lang="it-IT" sz="3200" dirty="0" err="1" smtClean="0"/>
              <a:t>We</a:t>
            </a:r>
            <a:r>
              <a:rPr lang="it-IT" sz="3200" dirty="0" smtClean="0"/>
              <a:t> </a:t>
            </a:r>
            <a:r>
              <a:rPr lang="it-IT" sz="3200" dirty="0" err="1"/>
              <a:t>tried</a:t>
            </a:r>
            <a:r>
              <a:rPr lang="it-IT" sz="3200" dirty="0"/>
              <a:t> to </a:t>
            </a:r>
            <a:r>
              <a:rPr lang="it-IT" sz="3200" dirty="0" err="1"/>
              <a:t>reproduce</a:t>
            </a:r>
            <a:r>
              <a:rPr lang="it-IT" sz="3200" dirty="0"/>
              <a:t> the </a:t>
            </a:r>
            <a:r>
              <a:rPr lang="it-IT" sz="3200" dirty="0" err="1"/>
              <a:t>same</a:t>
            </a:r>
            <a:r>
              <a:rPr lang="it-IT" sz="3200" dirty="0"/>
              <a:t> </a:t>
            </a:r>
            <a:r>
              <a:rPr lang="it-IT" sz="3200" dirty="0" err="1"/>
              <a:t>pain</a:t>
            </a:r>
            <a:r>
              <a:rPr lang="it-IT" sz="3200" dirty="0"/>
              <a:t> </a:t>
            </a:r>
            <a:r>
              <a:rPr lang="it-IT" sz="3200" dirty="0" err="1"/>
              <a:t>that</a:t>
            </a:r>
            <a:r>
              <a:rPr lang="it-IT" sz="3200" dirty="0"/>
              <a:t> </a:t>
            </a:r>
            <a:r>
              <a:rPr lang="it-IT" sz="3200" dirty="0" err="1"/>
              <a:t>patients</a:t>
            </a:r>
            <a:r>
              <a:rPr lang="it-IT" sz="3200" dirty="0"/>
              <a:t> report </a:t>
            </a:r>
            <a:r>
              <a:rPr lang="it-IT" sz="3200" dirty="0" err="1" smtClean="0"/>
              <a:t>during</a:t>
            </a:r>
            <a:r>
              <a:rPr lang="it-IT" sz="3200" dirty="0" smtClean="0"/>
              <a:t> </a:t>
            </a:r>
            <a:r>
              <a:rPr lang="it-IT" sz="3200" dirty="0" err="1"/>
              <a:t>their</a:t>
            </a:r>
            <a:r>
              <a:rPr lang="it-IT" sz="3200" dirty="0"/>
              <a:t> </a:t>
            </a:r>
            <a:r>
              <a:rPr lang="it-IT" sz="3200" dirty="0" err="1"/>
              <a:t>daily</a:t>
            </a:r>
            <a:r>
              <a:rPr lang="it-IT" sz="3200" dirty="0"/>
              <a:t> </a:t>
            </a:r>
            <a:r>
              <a:rPr lang="it-IT" sz="3200" dirty="0" err="1"/>
              <a:t>activities</a:t>
            </a:r>
            <a:r>
              <a:rPr lang="it-IT" sz="3200" dirty="0"/>
              <a:t>: </a:t>
            </a:r>
            <a:r>
              <a:rPr lang="it-IT" sz="3200" dirty="0" err="1" smtClean="0"/>
              <a:t>jumping</a:t>
            </a:r>
            <a:r>
              <a:rPr lang="it-IT" sz="3200" dirty="0" smtClean="0"/>
              <a:t> </a:t>
            </a:r>
            <a:r>
              <a:rPr lang="it-IT" sz="3200" dirty="0"/>
              <a:t>with </a:t>
            </a:r>
            <a:r>
              <a:rPr lang="it-IT" sz="3200" dirty="0" err="1"/>
              <a:t>one</a:t>
            </a:r>
            <a:r>
              <a:rPr lang="it-IT" sz="3200" dirty="0"/>
              <a:t> </a:t>
            </a:r>
            <a:r>
              <a:rPr lang="it-IT" sz="3200" dirty="0" err="1"/>
              <a:t>leg</a:t>
            </a:r>
            <a:r>
              <a:rPr lang="it-IT" sz="3200" dirty="0"/>
              <a:t>, </a:t>
            </a:r>
            <a:r>
              <a:rPr lang="it-IT" sz="3200" dirty="0" err="1" smtClean="0"/>
              <a:t>stepping</a:t>
            </a:r>
            <a:r>
              <a:rPr lang="it-IT" sz="3200" dirty="0" smtClean="0"/>
              <a:t> </a:t>
            </a:r>
            <a:r>
              <a:rPr lang="it-IT" sz="3200" dirty="0"/>
              <a:t>up, </a:t>
            </a:r>
            <a:r>
              <a:rPr lang="it-IT" sz="3200" dirty="0" smtClean="0"/>
              <a:t>the </a:t>
            </a:r>
            <a:r>
              <a:rPr lang="it-IT" sz="3200" dirty="0" err="1"/>
              <a:t>rotation</a:t>
            </a:r>
            <a:r>
              <a:rPr lang="it-IT" sz="3200" dirty="0"/>
              <a:t> of the </a:t>
            </a:r>
            <a:r>
              <a:rPr lang="it-IT" sz="3200" dirty="0" err="1"/>
              <a:t>talus</a:t>
            </a:r>
            <a:r>
              <a:rPr lang="it-IT" sz="3200" dirty="0"/>
              <a:t>, </a:t>
            </a:r>
            <a:r>
              <a:rPr lang="it-IT" sz="3200" dirty="0" err="1" smtClean="0"/>
              <a:t>running</a:t>
            </a:r>
            <a:r>
              <a:rPr lang="it-IT" sz="3200" dirty="0" smtClean="0"/>
              <a:t>, standing </a:t>
            </a:r>
            <a:r>
              <a:rPr lang="it-IT" sz="3200" dirty="0"/>
              <a:t>for a long </a:t>
            </a:r>
            <a:r>
              <a:rPr lang="it-IT" sz="3200" dirty="0" err="1"/>
              <a:t>period</a:t>
            </a:r>
            <a:r>
              <a:rPr lang="it-IT" sz="3200" dirty="0"/>
              <a:t>, </a:t>
            </a:r>
            <a:r>
              <a:rPr lang="it-IT" sz="3200" dirty="0" err="1" smtClean="0"/>
              <a:t>going</a:t>
            </a:r>
            <a:r>
              <a:rPr lang="it-IT" sz="3200" dirty="0" smtClean="0"/>
              <a:t> up </a:t>
            </a:r>
            <a:r>
              <a:rPr lang="it-IT" sz="3200" dirty="0"/>
              <a:t>and down the </a:t>
            </a:r>
            <a:r>
              <a:rPr lang="it-IT" sz="3200" dirty="0" err="1"/>
              <a:t>stairs</a:t>
            </a:r>
            <a:r>
              <a:rPr lang="it-IT" sz="3200" dirty="0"/>
              <a:t>, are some </a:t>
            </a:r>
            <a:r>
              <a:rPr lang="it-IT" sz="3200" dirty="0" err="1"/>
              <a:t>activities</a:t>
            </a:r>
            <a:r>
              <a:rPr lang="it-IT" sz="3200" dirty="0"/>
              <a:t> </a:t>
            </a:r>
            <a:r>
              <a:rPr lang="it-IT" sz="3200" dirty="0" err="1"/>
              <a:t>which</a:t>
            </a:r>
            <a:r>
              <a:rPr lang="it-IT" sz="3200" dirty="0"/>
              <a:t> </a:t>
            </a:r>
            <a:r>
              <a:rPr lang="it-IT" sz="3200" dirty="0" err="1"/>
              <a:t>we</a:t>
            </a:r>
            <a:r>
              <a:rPr lang="it-IT" sz="3200" dirty="0"/>
              <a:t> </a:t>
            </a:r>
            <a:r>
              <a:rPr lang="it-IT" sz="3200" dirty="0" err="1" smtClean="0"/>
              <a:t>have</a:t>
            </a:r>
            <a:r>
              <a:rPr lang="it-IT" sz="3200" dirty="0" smtClean="0"/>
              <a:t> </a:t>
            </a:r>
            <a:r>
              <a:rPr lang="it-IT" sz="3200" dirty="0" err="1"/>
              <a:t>reproduced</a:t>
            </a:r>
            <a:r>
              <a:rPr lang="it-IT" sz="3200" dirty="0"/>
              <a:t> in the clinic.</a:t>
            </a:r>
          </a:p>
          <a:p>
            <a:pPr algn="just"/>
            <a:r>
              <a:rPr lang="it-IT" sz="3200" b="1" dirty="0" err="1"/>
              <a:t>W</a:t>
            </a:r>
            <a:r>
              <a:rPr lang="it-IT" sz="3200" b="1" dirty="0" err="1" smtClean="0"/>
              <a:t>e</a:t>
            </a:r>
            <a:r>
              <a:rPr lang="it-IT" sz="3200" b="1" dirty="0" smtClean="0"/>
              <a:t> </a:t>
            </a:r>
            <a:r>
              <a:rPr lang="it-IT" sz="3200" b="1" dirty="0" err="1"/>
              <a:t>have</a:t>
            </a:r>
            <a:r>
              <a:rPr lang="it-IT" sz="3200" b="1" dirty="0"/>
              <a:t> </a:t>
            </a:r>
            <a:r>
              <a:rPr lang="it-IT" sz="3200" b="1" dirty="0" err="1"/>
              <a:t>developed</a:t>
            </a:r>
            <a:r>
              <a:rPr lang="it-IT" sz="3200" b="1" dirty="0"/>
              <a:t> the </a:t>
            </a:r>
            <a:r>
              <a:rPr lang="it-IT" sz="3200" b="1" dirty="0" err="1" smtClean="0"/>
              <a:t>programme</a:t>
            </a:r>
            <a:r>
              <a:rPr lang="it-IT" sz="3200" b="1" dirty="0" smtClean="0"/>
              <a:t> </a:t>
            </a:r>
            <a:r>
              <a:rPr lang="it-IT" sz="3200" b="1" dirty="0"/>
              <a:t>of </a:t>
            </a:r>
            <a:r>
              <a:rPr lang="it-IT" sz="3200" b="1" dirty="0" err="1"/>
              <a:t>rehabilitation</a:t>
            </a:r>
            <a:r>
              <a:rPr lang="it-IT" sz="3200" b="1" dirty="0"/>
              <a:t> of </a:t>
            </a:r>
            <a:r>
              <a:rPr lang="it-IT" sz="3200" b="1" dirty="0" smtClean="0"/>
              <a:t>the </a:t>
            </a:r>
            <a:r>
              <a:rPr lang="it-IT" sz="3200" b="1" dirty="0" err="1" smtClean="0"/>
              <a:t>ankle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carefully</a:t>
            </a:r>
            <a:r>
              <a:rPr lang="it-IT" sz="3200" b="1" dirty="0" smtClean="0"/>
              <a:t> </a:t>
            </a:r>
            <a:r>
              <a:rPr lang="it-IT" sz="3200" b="1" dirty="0" err="1"/>
              <a:t>observing</a:t>
            </a:r>
            <a:r>
              <a:rPr lang="it-IT" sz="3200" b="1" dirty="0"/>
              <a:t> the </a:t>
            </a:r>
            <a:r>
              <a:rPr lang="it-IT" sz="3200" b="1" dirty="0" err="1"/>
              <a:t>presence</a:t>
            </a:r>
            <a:r>
              <a:rPr lang="it-IT" sz="3200" b="1" dirty="0"/>
              <a:t> of </a:t>
            </a:r>
            <a:r>
              <a:rPr lang="it-IT" sz="3200" b="1" dirty="0" err="1" smtClean="0"/>
              <a:t>provoked</a:t>
            </a:r>
            <a:r>
              <a:rPr lang="it-IT" sz="3200" b="1" dirty="0" smtClean="0"/>
              <a:t> </a:t>
            </a:r>
            <a:r>
              <a:rPr lang="it-IT" sz="3200" b="1" dirty="0" err="1"/>
              <a:t>pain</a:t>
            </a:r>
            <a:r>
              <a:rPr lang="it-IT" sz="3200" b="1" dirty="0"/>
              <a:t> </a:t>
            </a:r>
            <a:r>
              <a:rPr lang="it-IT" sz="3200" b="1" dirty="0" err="1"/>
              <a:t>during</a:t>
            </a:r>
            <a:r>
              <a:rPr lang="it-IT" sz="3200" b="1" dirty="0"/>
              <a:t> </a:t>
            </a:r>
            <a:r>
              <a:rPr lang="it-IT" sz="3200" b="1" dirty="0" err="1" smtClean="0"/>
              <a:t>movements</a:t>
            </a:r>
            <a:r>
              <a:rPr lang="it-IT" sz="3200" b="1" dirty="0" smtClean="0"/>
              <a:t> </a:t>
            </a:r>
            <a:r>
              <a:rPr lang="it-IT" sz="3200" b="1" dirty="0"/>
              <a:t>in </a:t>
            </a:r>
            <a:r>
              <a:rPr lang="it-IT" sz="3200" b="1" dirty="0" err="1"/>
              <a:t>different</a:t>
            </a:r>
            <a:r>
              <a:rPr lang="it-IT" sz="3200" b="1" dirty="0"/>
              <a:t> </a:t>
            </a:r>
            <a:r>
              <a:rPr lang="it-IT" sz="3200" b="1" dirty="0" err="1"/>
              <a:t>spatial</a:t>
            </a:r>
            <a:r>
              <a:rPr lang="it-IT" sz="3200" b="1" dirty="0"/>
              <a:t> </a:t>
            </a:r>
            <a:r>
              <a:rPr lang="it-IT" sz="3200" b="1" dirty="0" err="1"/>
              <a:t>planes</a:t>
            </a:r>
            <a:r>
              <a:rPr lang="it-IT" sz="3200" dirty="0" smtClean="0"/>
              <a:t>.</a:t>
            </a:r>
          </a:p>
          <a:p>
            <a:pPr algn="just"/>
            <a:r>
              <a:rPr lang="it-IT" sz="3200" dirty="0"/>
              <a:t>Treatment in Manual </a:t>
            </a:r>
            <a:r>
              <a:rPr lang="it-IT" sz="3200" dirty="0" err="1"/>
              <a:t>Therapy</a:t>
            </a:r>
            <a:r>
              <a:rPr lang="it-IT" sz="3200" dirty="0"/>
              <a:t> </a:t>
            </a:r>
            <a:r>
              <a:rPr lang="it-IT" sz="3200" dirty="0" err="1"/>
              <a:t>consisted</a:t>
            </a:r>
            <a:r>
              <a:rPr lang="it-IT" sz="3200" dirty="0"/>
              <a:t> of a </a:t>
            </a:r>
            <a:r>
              <a:rPr lang="it-IT" sz="3200" dirty="0" err="1"/>
              <a:t>specific</a:t>
            </a:r>
            <a:r>
              <a:rPr lang="it-IT" sz="3200" dirty="0"/>
              <a:t> set of </a:t>
            </a:r>
            <a:r>
              <a:rPr lang="it-IT" sz="3200" dirty="0" err="1" smtClean="0"/>
              <a:t>mobilization</a:t>
            </a:r>
            <a:r>
              <a:rPr lang="it-IT" sz="3200" dirty="0" smtClean="0"/>
              <a:t> </a:t>
            </a:r>
            <a:r>
              <a:rPr lang="it-IT" sz="3200" dirty="0" err="1"/>
              <a:t>techniques</a:t>
            </a:r>
            <a:r>
              <a:rPr lang="it-IT" sz="3200" dirty="0"/>
              <a:t> to </a:t>
            </a:r>
            <a:r>
              <a:rPr lang="it-IT" sz="3200" dirty="0" err="1"/>
              <a:t>counter</a:t>
            </a:r>
            <a:r>
              <a:rPr lang="it-IT" sz="3200" dirty="0"/>
              <a:t> the </a:t>
            </a:r>
            <a:r>
              <a:rPr lang="it-IT" sz="3200" dirty="0" err="1"/>
              <a:t>restrictions</a:t>
            </a:r>
            <a:r>
              <a:rPr lang="it-IT" sz="3200" dirty="0"/>
              <a:t> of the </a:t>
            </a:r>
            <a:r>
              <a:rPr lang="it-IT" sz="3200" dirty="0" err="1" smtClean="0"/>
              <a:t>movements</a:t>
            </a:r>
            <a:r>
              <a:rPr lang="it-IT" sz="3200" dirty="0" smtClean="0"/>
              <a:t> </a:t>
            </a:r>
            <a:r>
              <a:rPr lang="it-IT" sz="3200" dirty="0" err="1"/>
              <a:t>themselves</a:t>
            </a:r>
            <a:r>
              <a:rPr lang="it-IT" sz="3200" dirty="0"/>
              <a:t>.</a:t>
            </a:r>
          </a:p>
          <a:p>
            <a:pPr algn="just"/>
            <a:r>
              <a:rPr lang="it-IT" sz="3200" dirty="0" err="1" smtClean="0"/>
              <a:t>We</a:t>
            </a:r>
            <a:r>
              <a:rPr lang="it-IT" sz="3200" dirty="0" smtClean="0"/>
              <a:t> </a:t>
            </a:r>
            <a:r>
              <a:rPr lang="it-IT" sz="3200" dirty="0" err="1"/>
              <a:t>also</a:t>
            </a:r>
            <a:r>
              <a:rPr lang="it-IT" sz="3200" dirty="0"/>
              <a:t> </a:t>
            </a:r>
            <a:r>
              <a:rPr lang="it-IT" sz="3200" dirty="0" err="1"/>
              <a:t>used</a:t>
            </a:r>
            <a:r>
              <a:rPr lang="it-IT" sz="3200" dirty="0"/>
              <a:t> the positions of </a:t>
            </a:r>
            <a:r>
              <a:rPr lang="it-IT" sz="3200" dirty="0" err="1"/>
              <a:t>static</a:t>
            </a:r>
            <a:r>
              <a:rPr lang="it-IT" sz="3200" dirty="0"/>
              <a:t> stretching to </a:t>
            </a:r>
            <a:r>
              <a:rPr lang="it-IT" sz="3200" dirty="0" err="1" smtClean="0"/>
              <a:t>increase</a:t>
            </a:r>
            <a:r>
              <a:rPr lang="it-IT" sz="3200" dirty="0" smtClean="0"/>
              <a:t> </a:t>
            </a:r>
            <a:r>
              <a:rPr lang="it-IT" sz="3200" dirty="0"/>
              <a:t>the </a:t>
            </a:r>
            <a:r>
              <a:rPr lang="it-IT" sz="3200" dirty="0" err="1"/>
              <a:t>range</a:t>
            </a:r>
            <a:r>
              <a:rPr lang="it-IT" sz="3200" dirty="0"/>
              <a:t> of </a:t>
            </a:r>
            <a:r>
              <a:rPr lang="it-IT" sz="3200" dirty="0" err="1"/>
              <a:t>motion</a:t>
            </a:r>
            <a:r>
              <a:rPr lang="it-IT" sz="3200" dirty="0"/>
              <a:t> and </a:t>
            </a:r>
            <a:r>
              <a:rPr lang="it-IT" sz="3200" dirty="0" err="1"/>
              <a:t>improve</a:t>
            </a:r>
            <a:r>
              <a:rPr lang="it-IT" sz="3200" dirty="0"/>
              <a:t> </a:t>
            </a:r>
            <a:r>
              <a:rPr lang="it-IT" sz="3200" dirty="0" smtClean="0"/>
              <a:t>the </a:t>
            </a:r>
            <a:r>
              <a:rPr lang="it-IT" sz="3200" dirty="0" err="1"/>
              <a:t>elasticity</a:t>
            </a:r>
            <a:r>
              <a:rPr lang="it-IT" sz="3200" dirty="0"/>
              <a:t> of the soft </a:t>
            </a:r>
            <a:r>
              <a:rPr lang="it-IT" sz="3200" dirty="0" err="1"/>
              <a:t>tissues</a:t>
            </a:r>
            <a:r>
              <a:rPr lang="it-IT" sz="3200" dirty="0" smtClean="0"/>
              <a:t>.</a:t>
            </a:r>
          </a:p>
          <a:p>
            <a:pPr algn="just"/>
            <a:r>
              <a:rPr lang="it-IT" sz="3200" b="1" dirty="0" err="1"/>
              <a:t>Each</a:t>
            </a:r>
            <a:r>
              <a:rPr lang="it-IT" sz="3200" b="1" dirty="0"/>
              <a:t> </a:t>
            </a:r>
            <a:r>
              <a:rPr lang="it-IT" sz="3200" b="1" dirty="0" err="1"/>
              <a:t>patient</a:t>
            </a:r>
            <a:r>
              <a:rPr lang="it-IT" sz="3200" b="1" dirty="0"/>
              <a:t> </a:t>
            </a:r>
            <a:r>
              <a:rPr lang="it-IT" sz="3200" b="1" dirty="0" err="1"/>
              <a:t>was</a:t>
            </a:r>
            <a:r>
              <a:rPr lang="it-IT" sz="3200" b="1" dirty="0"/>
              <a:t> </a:t>
            </a:r>
            <a:r>
              <a:rPr lang="it-IT" sz="3200" b="1" dirty="0" err="1"/>
              <a:t>subjected</a:t>
            </a:r>
            <a:r>
              <a:rPr lang="it-IT" sz="3200" b="1" dirty="0"/>
              <a:t> to a </a:t>
            </a:r>
            <a:r>
              <a:rPr lang="it-IT" sz="3200" b="1" dirty="0" err="1"/>
              <a:t>specific</a:t>
            </a:r>
            <a:r>
              <a:rPr lang="it-IT" sz="3200" b="1" dirty="0"/>
              <a:t> </a:t>
            </a:r>
            <a:r>
              <a:rPr lang="it-IT" sz="3200" b="1" dirty="0" err="1"/>
              <a:t>programme</a:t>
            </a:r>
            <a:r>
              <a:rPr lang="it-IT" sz="3200" b="1" dirty="0"/>
              <a:t> of </a:t>
            </a:r>
            <a:r>
              <a:rPr lang="it-IT" sz="3200" b="1" dirty="0" err="1" smtClean="0"/>
              <a:t>active</a:t>
            </a:r>
            <a:r>
              <a:rPr lang="it-IT" sz="3200" b="1" dirty="0" smtClean="0"/>
              <a:t> </a:t>
            </a:r>
            <a:r>
              <a:rPr lang="it-IT" sz="3200" b="1" dirty="0"/>
              <a:t>training </a:t>
            </a:r>
            <a:r>
              <a:rPr lang="it-IT" sz="3200" b="1" dirty="0" err="1"/>
              <a:t>involving</a:t>
            </a:r>
            <a:r>
              <a:rPr lang="it-IT" sz="3200" b="1" dirty="0"/>
              <a:t> a </a:t>
            </a:r>
            <a:r>
              <a:rPr lang="it-IT" sz="3200" b="1" dirty="0" err="1"/>
              <a:t>series</a:t>
            </a:r>
            <a:r>
              <a:rPr lang="it-IT" sz="3200" b="1" dirty="0"/>
              <a:t> of </a:t>
            </a:r>
            <a:r>
              <a:rPr lang="it-IT" sz="3200" b="1" dirty="0" err="1"/>
              <a:t>exercises</a:t>
            </a:r>
            <a:r>
              <a:rPr lang="it-IT" sz="3200" b="1" dirty="0"/>
              <a:t> to </a:t>
            </a:r>
            <a:r>
              <a:rPr lang="it-IT" sz="3200" b="1" dirty="0" err="1"/>
              <a:t>improve</a:t>
            </a:r>
            <a:r>
              <a:rPr lang="it-IT" sz="3200" b="1" dirty="0"/>
              <a:t> the </a:t>
            </a:r>
            <a:r>
              <a:rPr lang="it-IT" sz="3200" b="1" dirty="0" err="1" smtClean="0"/>
              <a:t>strength</a:t>
            </a:r>
            <a:r>
              <a:rPr lang="it-IT" sz="3200" b="1" dirty="0" smtClean="0"/>
              <a:t> </a:t>
            </a:r>
            <a:r>
              <a:rPr lang="it-IT" sz="3200" b="1" dirty="0"/>
              <a:t>and control </a:t>
            </a:r>
            <a:r>
              <a:rPr lang="it-IT" sz="3200" b="1" dirty="0" err="1"/>
              <a:t>joints</a:t>
            </a:r>
            <a:r>
              <a:rPr lang="it-IT" sz="3200" b="1" dirty="0"/>
              <a:t>. </a:t>
            </a:r>
          </a:p>
          <a:p>
            <a:pPr algn="just"/>
            <a:r>
              <a:rPr lang="it-IT" sz="3200" dirty="0"/>
              <a:t>For </a:t>
            </a:r>
            <a:r>
              <a:rPr lang="it-IT" sz="3200" dirty="0" err="1"/>
              <a:t>this</a:t>
            </a:r>
            <a:r>
              <a:rPr lang="it-IT" sz="3200" dirty="0"/>
              <a:t> </a:t>
            </a:r>
            <a:r>
              <a:rPr lang="it-IT" sz="3200" dirty="0" err="1"/>
              <a:t>purpose</a:t>
            </a:r>
            <a:r>
              <a:rPr lang="it-IT" sz="3200" dirty="0"/>
              <a:t> </a:t>
            </a:r>
            <a:r>
              <a:rPr lang="it-IT" sz="3200" dirty="0" err="1"/>
              <a:t>we</a:t>
            </a:r>
            <a:r>
              <a:rPr lang="it-IT" sz="3200" dirty="0"/>
              <a:t> </a:t>
            </a:r>
            <a:r>
              <a:rPr lang="it-IT" sz="3200" dirty="0" err="1"/>
              <a:t>used</a:t>
            </a:r>
            <a:r>
              <a:rPr lang="it-IT" sz="3200" dirty="0"/>
              <a:t> </a:t>
            </a:r>
            <a:r>
              <a:rPr lang="it-IT" sz="3200" dirty="0" err="1"/>
              <a:t>elastic</a:t>
            </a:r>
            <a:r>
              <a:rPr lang="it-IT" sz="3200" dirty="0"/>
              <a:t> </a:t>
            </a:r>
            <a:r>
              <a:rPr lang="it-IT" sz="3200" dirty="0" err="1"/>
              <a:t>resistance</a:t>
            </a:r>
            <a:r>
              <a:rPr lang="it-IT" sz="3200" dirty="0"/>
              <a:t> </a:t>
            </a:r>
            <a:r>
              <a:rPr lang="it-IT" sz="3200" dirty="0" err="1"/>
              <a:t>exercises</a:t>
            </a:r>
            <a:r>
              <a:rPr lang="it-IT" sz="3200" dirty="0"/>
              <a:t>, </a:t>
            </a:r>
            <a:r>
              <a:rPr lang="it-IT" sz="3200" dirty="0" err="1" smtClean="0"/>
              <a:t>functional</a:t>
            </a:r>
            <a:r>
              <a:rPr lang="it-IT" sz="3200" dirty="0" smtClean="0"/>
              <a:t> </a:t>
            </a:r>
            <a:r>
              <a:rPr lang="it-IT" sz="3200" dirty="0" err="1"/>
              <a:t>movements</a:t>
            </a:r>
            <a:r>
              <a:rPr lang="it-IT" sz="3200" dirty="0"/>
              <a:t> and training </a:t>
            </a:r>
            <a:r>
              <a:rPr lang="it-IT" sz="3200" dirty="0" err="1"/>
              <a:t>pitch</a:t>
            </a:r>
            <a:r>
              <a:rPr lang="it-IT" sz="3200" dirty="0"/>
              <a:t> and balance</a:t>
            </a:r>
            <a:r>
              <a:rPr lang="it-IT" sz="3200" dirty="0" smtClean="0"/>
              <a:t>. (Fig.2)</a:t>
            </a:r>
            <a:endParaRPr lang="it-IT" sz="3200" dirty="0"/>
          </a:p>
          <a:p>
            <a:pPr algn="just"/>
            <a:endParaRPr lang="it-IT" sz="3200" dirty="0"/>
          </a:p>
          <a:p>
            <a:pPr algn="just"/>
            <a:endParaRPr lang="it-IT" sz="3200" dirty="0"/>
          </a:p>
        </p:txBody>
      </p:sp>
      <p:cxnSp>
        <p:nvCxnSpPr>
          <p:cNvPr id="28" name="Connettore 1 27"/>
          <p:cNvCxnSpPr/>
          <p:nvPr/>
        </p:nvCxnSpPr>
        <p:spPr bwMode="auto">
          <a:xfrm>
            <a:off x="432223" y="3456659"/>
            <a:ext cx="157697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22" y="26354348"/>
            <a:ext cx="2262496" cy="356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CasellaDiTesto 4"/>
          <p:cNvSpPr txBox="1">
            <a:spLocks noChangeArrowheads="1"/>
          </p:cNvSpPr>
          <p:nvPr/>
        </p:nvSpPr>
        <p:spPr bwMode="auto">
          <a:xfrm rot="21600000">
            <a:off x="6109766" y="29977668"/>
            <a:ext cx="59423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800" dirty="0" smtClean="0">
                <a:latin typeface="Eurostile"/>
                <a:cs typeface="Eurostile"/>
              </a:rPr>
              <a:t>Fig.2 </a:t>
            </a:r>
            <a:r>
              <a:rPr lang="it-IT" sz="1800" dirty="0" err="1" smtClean="0">
                <a:latin typeface="Eurostile"/>
                <a:cs typeface="Eurostile"/>
              </a:rPr>
              <a:t>Examples</a:t>
            </a:r>
            <a:r>
              <a:rPr lang="it-IT" sz="1800" dirty="0" smtClean="0">
                <a:latin typeface="Eurostile"/>
                <a:cs typeface="Eurostile"/>
              </a:rPr>
              <a:t> of  </a:t>
            </a:r>
            <a:r>
              <a:rPr lang="it-IT" sz="1800" dirty="0" err="1" smtClean="0">
                <a:latin typeface="Eurostile"/>
                <a:cs typeface="Eurostile"/>
              </a:rPr>
              <a:t>Rehabilitation</a:t>
            </a:r>
            <a:r>
              <a:rPr lang="it-IT" sz="1800" dirty="0" smtClean="0">
                <a:latin typeface="Eurostile"/>
                <a:cs typeface="Eurostile"/>
              </a:rPr>
              <a:t> </a:t>
            </a:r>
            <a:r>
              <a:rPr lang="it-IT" sz="1800" dirty="0" err="1" smtClean="0">
                <a:latin typeface="Eurostile"/>
                <a:cs typeface="Eurostile"/>
              </a:rPr>
              <a:t>Interventions</a:t>
            </a:r>
            <a:endParaRPr lang="it-IT" sz="1800" dirty="0" smtClean="0">
              <a:latin typeface="Eurostile"/>
              <a:cs typeface="Eurostile"/>
            </a:endParaRPr>
          </a:p>
          <a:p>
            <a:pPr algn="ctr" eaLnBrk="1" hangingPunct="1"/>
            <a:endParaRPr lang="it-IT" sz="1800" baseline="30000" dirty="0">
              <a:latin typeface="Eurostile"/>
              <a:cs typeface="Eurostile"/>
            </a:endParaRPr>
          </a:p>
        </p:txBody>
      </p:sp>
      <p:pic>
        <p:nvPicPr>
          <p:cNvPr id="1031" name="Picture 7" descr="G:\PAZIENTI\Trasciatti Sara\Trasciatti Sara ecografia caviglia sx 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" t="6500"/>
          <a:stretch/>
        </p:blipFill>
        <p:spPr bwMode="auto">
          <a:xfrm>
            <a:off x="3719621" y="21657873"/>
            <a:ext cx="4186274" cy="30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94" y="26442052"/>
            <a:ext cx="3605912" cy="350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89" y="26522652"/>
            <a:ext cx="2160240" cy="345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915" y="26836898"/>
            <a:ext cx="31877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9647" y="26893602"/>
            <a:ext cx="376078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036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7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036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7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3284</TotalTime>
  <Words>906</Words>
  <Application>Microsoft Office PowerPoint</Application>
  <PresentationFormat>Personalizzato</PresentationFormat>
  <Paragraphs>36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Struttura predefinita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Marta Piroddi</dc:creator>
  <cp:lastModifiedBy>FMSI</cp:lastModifiedBy>
  <cp:revision>235</cp:revision>
  <dcterms:created xsi:type="dcterms:W3CDTF">2008-06-30T12:15:45Z</dcterms:created>
  <dcterms:modified xsi:type="dcterms:W3CDTF">2012-10-03T07:12:42Z</dcterms:modified>
</cp:coreProperties>
</file>